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8" r:id="rId2"/>
    <p:sldId id="260" r:id="rId3"/>
    <p:sldId id="259" r:id="rId4"/>
    <p:sldId id="261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29/03/2011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29/03/2011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tarfall.com/n/fiction-nonfiction/mothers-day/load.htm?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844824"/>
            <a:ext cx="7772400" cy="2448272"/>
          </a:xfrm>
        </p:spPr>
        <p:txBody>
          <a:bodyPr>
            <a:noAutofit/>
          </a:bodyPr>
          <a:lstStyle/>
          <a:p>
            <a:pPr algn="ctr"/>
            <a:r>
              <a:rPr lang="es-CO" sz="3200" dirty="0" smtClean="0">
                <a:solidFill>
                  <a:schemeClr val="tx1"/>
                </a:solidFill>
              </a:rPr>
              <a:t>FABLE:</a:t>
            </a:r>
          </a:p>
          <a:p>
            <a:pPr algn="ctr"/>
            <a:endParaRPr lang="es-CO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Happy mother’s day, dear Dragon</a:t>
            </a:r>
            <a:r>
              <a:rPr lang="es-CO" sz="32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endParaRPr lang="es-CO" sz="3200" dirty="0" smtClean="0">
              <a:solidFill>
                <a:schemeClr val="tx1"/>
              </a:solidFill>
            </a:endParaRPr>
          </a:p>
          <a:p>
            <a:pPr algn="ctr"/>
            <a:r>
              <a:rPr lang="es-CO" sz="3200" dirty="0" smtClean="0">
                <a:solidFill>
                  <a:schemeClr val="tx1"/>
                </a:solidFill>
              </a:rPr>
              <a:t>Read and listen</a:t>
            </a:r>
            <a:endParaRPr lang="es-CO" sz="3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20313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endParaRPr lang="es-CO" dirty="0" smtClean="0"/>
          </a:p>
          <a:p>
            <a:pPr algn="just"/>
            <a:r>
              <a:rPr lang="es-CO" dirty="0" err="1" smtClean="0"/>
              <a:t>Go</a:t>
            </a:r>
            <a:r>
              <a:rPr lang="es-CO" dirty="0" smtClean="0"/>
              <a:t> to </a:t>
            </a:r>
            <a:r>
              <a:rPr lang="es-CO" dirty="0" smtClean="0">
                <a:hlinkClick r:id="rId2"/>
              </a:rPr>
              <a:t>http://www.starfall.com/n/fiction-nonfiction/mothers-day/load.htm?f</a:t>
            </a:r>
            <a:r>
              <a:rPr lang="es-CO" dirty="0" smtClean="0"/>
              <a:t>, and complete next sentences. </a:t>
            </a:r>
          </a:p>
          <a:p>
            <a:pPr algn="ctr"/>
            <a:r>
              <a:rPr lang="es-CO" sz="1400" i="1" dirty="0" smtClean="0"/>
              <a:t>(you can listen to the fable, try to do it)</a:t>
            </a:r>
          </a:p>
          <a:p>
            <a:pPr algn="just">
              <a:lnSpc>
                <a:spcPct val="200000"/>
              </a:lnSpc>
            </a:pPr>
            <a:endParaRPr lang="es-CO" dirty="0"/>
          </a:p>
        </p:txBody>
      </p:sp>
      <p:pic>
        <p:nvPicPr>
          <p:cNvPr id="1026" name="Picture 2" descr="C:\Users\Diego\Desktop\drag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28192"/>
            <a:ext cx="9144000" cy="5157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1124744"/>
          <a:ext cx="9144000" cy="4752524"/>
        </p:xfrm>
        <a:graphic>
          <a:graphicData uri="http://schemas.openxmlformats.org/drawingml/2006/table">
            <a:tbl>
              <a:tblPr/>
              <a:tblGrid>
                <a:gridCol w="1112273"/>
                <a:gridCol w="3707287"/>
                <a:gridCol w="4324440"/>
              </a:tblGrid>
              <a:tr h="3211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Times New Roman"/>
                        </a:rPr>
                        <a:t>Pages</a:t>
                      </a:r>
                      <a:endParaRPr lang="es-CO" sz="1400" dirty="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Times New Roman"/>
                        </a:rPr>
                        <a:t>ACTIVITY</a:t>
                      </a:r>
                      <a:endParaRPr lang="es-CO" sz="140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Times New Roman"/>
                        </a:rPr>
                        <a:t>ANSWER</a:t>
                      </a:r>
                      <a:endParaRPr lang="es-CO" sz="1400" dirty="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</a:rPr>
                        <a:t>1 and 2</a:t>
                      </a:r>
                      <a:endParaRPr lang="es-CO" sz="1600" dirty="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</a:rPr>
                        <a:t>What happened?</a:t>
                      </a:r>
                      <a:endParaRPr lang="es-CO" sz="160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</a:rPr>
                        <a:t>3 and 4</a:t>
                      </a:r>
                      <a:endParaRPr lang="es-CO" sz="1600" dirty="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</a:rPr>
                        <a:t>What did he want?</a:t>
                      </a:r>
                      <a:endParaRPr lang="es-CO" sz="1600" dirty="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</a:rPr>
                        <a:t>5 and 6</a:t>
                      </a:r>
                      <a:endParaRPr lang="es-CO" sz="1600" dirty="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</a:rPr>
                        <a:t>Which verbs did you identify?</a:t>
                      </a:r>
                      <a:endParaRPr lang="es-CO" sz="1600" dirty="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</a:rPr>
                        <a:t>7 and 8</a:t>
                      </a:r>
                      <a:endParaRPr lang="es-CO" sz="160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</a:rPr>
                        <a:t>Where are they?</a:t>
                      </a:r>
                      <a:endParaRPr lang="es-CO" sz="1600" dirty="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</a:rPr>
                        <a:t>9 and 10</a:t>
                      </a:r>
                      <a:endParaRPr lang="es-CO" sz="160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</a:rPr>
                        <a:t>Describe the situations</a:t>
                      </a:r>
                      <a:endParaRPr lang="es-CO" sz="1600" dirty="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</a:rPr>
                        <a:t>11 and 12</a:t>
                      </a:r>
                      <a:endParaRPr lang="es-CO" sz="160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</a:rPr>
                        <a:t>What did the boy say to the pet?</a:t>
                      </a:r>
                      <a:endParaRPr lang="es-CO" sz="1600" dirty="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</a:rPr>
                        <a:t>13 and 14</a:t>
                      </a:r>
                      <a:endParaRPr lang="es-CO" sz="160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</a:rPr>
                        <a:t>What happened?</a:t>
                      </a:r>
                      <a:endParaRPr lang="es-CO" sz="160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</a:rPr>
                        <a:t>15 and 16</a:t>
                      </a:r>
                      <a:endParaRPr lang="es-CO" sz="160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</a:rPr>
                        <a:t>Why is she happy?</a:t>
                      </a:r>
                      <a:endParaRPr lang="es-CO" sz="160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</a:rPr>
                        <a:t>17 and 18</a:t>
                      </a:r>
                      <a:endParaRPr lang="es-CO" sz="160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</a:rPr>
                        <a:t>Who loves whom?</a:t>
                      </a:r>
                      <a:endParaRPr lang="es-CO" sz="160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</a:rPr>
                        <a:t>19 and 20</a:t>
                      </a:r>
                      <a:endParaRPr lang="es-CO" sz="160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</a:rPr>
                        <a:t>What happened with the father?</a:t>
                      </a:r>
                      <a:endParaRPr lang="es-CO" sz="160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</a:rPr>
                        <a:t>21 and 22</a:t>
                      </a:r>
                      <a:endParaRPr lang="es-CO" sz="160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</a:rPr>
                        <a:t>What did the boy have in his hand?</a:t>
                      </a:r>
                      <a:endParaRPr lang="es-CO" sz="160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</a:rPr>
                        <a:t>23 and 24</a:t>
                      </a:r>
                      <a:endParaRPr lang="es-CO" sz="160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</a:rPr>
                        <a:t>Why were they happy?</a:t>
                      </a:r>
                      <a:endParaRPr lang="es-CO" sz="1600">
                        <a:latin typeface="Times New Roman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endParaRPr lang="es-CO" sz="800" dirty="0" smtClean="0"/>
          </a:p>
          <a:p>
            <a:pPr algn="just"/>
            <a:r>
              <a:rPr lang="en-US" dirty="0" smtClean="0"/>
              <a:t>Go to every page and the complete the next questions or requirements, according to the tense (present or past), give complete and long answers.</a:t>
            </a:r>
          </a:p>
          <a:p>
            <a:pPr algn="ctr"/>
            <a:endParaRPr lang="es-CO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8925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Write 5 question s about the fable, they can be in present, past or future</a:t>
            </a:r>
          </a:p>
          <a:p>
            <a:pPr algn="just">
              <a:lnSpc>
                <a:spcPct val="200000"/>
              </a:lnSpc>
            </a:pPr>
            <a:endParaRPr lang="es-CO" sz="800" dirty="0"/>
          </a:p>
        </p:txBody>
      </p:sp>
      <p:pic>
        <p:nvPicPr>
          <p:cNvPr id="2049" name="Picture 1" descr="C:\Users\Diego\Desktop\drag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905672"/>
            <a:ext cx="5255498" cy="2952328"/>
          </a:xfrm>
          <a:prstGeom prst="rect">
            <a:avLst/>
          </a:prstGeom>
          <a:noFill/>
        </p:spPr>
      </p:pic>
      <p:sp>
        <p:nvSpPr>
          <p:cNvPr id="6" name="5 Llamada rectangular"/>
          <p:cNvSpPr/>
          <p:nvPr/>
        </p:nvSpPr>
        <p:spPr>
          <a:xfrm>
            <a:off x="2483768" y="3933056"/>
            <a:ext cx="4032448" cy="1872208"/>
          </a:xfrm>
          <a:prstGeom prst="wedgeRectCallout">
            <a:avLst>
              <a:gd name="adj1" fmla="val -75488"/>
              <a:gd name="adj2" fmla="val 2592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Title: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3068960"/>
            <a:ext cx="9144000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Give another title to the fable:</a:t>
            </a:r>
          </a:p>
          <a:p>
            <a:pPr algn="ctr"/>
            <a:endParaRPr lang="es-CO" sz="8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1835696" y="908720"/>
          <a:ext cx="5040560" cy="2160241"/>
        </p:xfrm>
        <a:graphic>
          <a:graphicData uri="http://schemas.openxmlformats.org/drawingml/2006/table">
            <a:tbl>
              <a:tblPr/>
              <a:tblGrid>
                <a:gridCol w="5040560"/>
              </a:tblGrid>
              <a:tr h="320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Times New Roman"/>
                        </a:rPr>
                        <a:t>QUESTIONS</a:t>
                      </a:r>
                      <a:endParaRPr lang="es-CO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</a:rPr>
                        <a:t>1.</a:t>
                      </a:r>
                      <a:endParaRPr lang="es-CO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</a:rPr>
                        <a:t>2.</a:t>
                      </a:r>
                      <a:endParaRPr lang="es-CO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</a:rPr>
                        <a:t>3.</a:t>
                      </a:r>
                      <a:endParaRPr lang="es-CO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</a:rPr>
                        <a:t>4.</a:t>
                      </a:r>
                      <a:endParaRPr lang="es-CO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</a:rPr>
                        <a:t>5.</a:t>
                      </a:r>
                      <a:endParaRPr lang="es-CO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872725EE-62D9-4AE0-B30F-C5DDBB749B99}"/>
</file>

<file path=customXml/itemProps2.xml><?xml version="1.0" encoding="utf-8"?>
<ds:datastoreItem xmlns:ds="http://schemas.openxmlformats.org/officeDocument/2006/customXml" ds:itemID="{E74CB907-AF48-4A71-A2D7-9AD67C4DEA17}"/>
</file>

<file path=customXml/itemProps3.xml><?xml version="1.0" encoding="utf-8"?>
<ds:datastoreItem xmlns:ds="http://schemas.openxmlformats.org/officeDocument/2006/customXml" ds:itemID="{4B763AF8-3C43-4B42-BA02-AD2E89269A00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526</TotalTime>
  <Words>202</Words>
  <Application>Microsoft Office PowerPoint</Application>
  <PresentationFormat>Presentación en pantalla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81</cp:revision>
  <dcterms:created xsi:type="dcterms:W3CDTF">2009-03-25T12:49:46Z</dcterms:created>
  <dcterms:modified xsi:type="dcterms:W3CDTF">2011-03-29T06:55:43Z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