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58" r:id="rId2"/>
    <p:sldId id="259" r:id="rId3"/>
    <p:sldId id="261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920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27/07/2011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27/07/2011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42887" y="3717032"/>
            <a:ext cx="7344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Student’s name:</a:t>
            </a:r>
            <a:endParaRPr lang="es-CO" sz="3200" b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936326" y="2044005"/>
            <a:ext cx="333617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Level 3</a:t>
            </a:r>
            <a:endParaRPr lang="es-ES" sz="6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Use the superlative to describe 7 people around the world. Use short, large and irregular adjectives, send the pronunciation</a:t>
            </a:r>
            <a:r>
              <a:rPr lang="en-US" dirty="0"/>
              <a:t>:</a:t>
            </a:r>
            <a:endParaRPr lang="en-US" dirty="0" smtClean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295642"/>
              </p:ext>
            </p:extLst>
          </p:nvPr>
        </p:nvGraphicFramePr>
        <p:xfrm>
          <a:off x="0" y="713719"/>
          <a:ext cx="9144000" cy="207056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2"/>
                  </a:outerShdw>
                </a:effectLst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241768">
                <a:tc>
                  <a:txBody>
                    <a:bodyPr/>
                    <a:lstStyle/>
                    <a:p>
                      <a:endParaRPr lang="es-CO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800" dirty="0"/>
                    </a:p>
                  </a:txBody>
                  <a:tcPr/>
                </a:tc>
              </a:tr>
              <a:tr h="967071">
                <a:tc>
                  <a:txBody>
                    <a:bodyPr/>
                    <a:lstStyle/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ES_tradnl" dirty="0" smtClean="0"/>
                    </a:p>
                    <a:p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s-ES_tradnl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just"/>
                      <a:r>
                        <a:rPr lang="en-US" noProof="0" dirty="0" smtClean="0">
                          <a:latin typeface="Calibri" pitchFamily="34" charset="0"/>
                          <a:cs typeface="Calibri" pitchFamily="34" charset="0"/>
                        </a:rPr>
                        <a:t>Messi is the most talented soccer</a:t>
                      </a:r>
                      <a:r>
                        <a:rPr lang="en-US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 player</a:t>
                      </a:r>
                      <a:endParaRPr lang="en-US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_tradnl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s-ES_tradnl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es-ES_tradnl" dirty="0" smtClean="0">
                          <a:latin typeface="Calibri" pitchFamily="34" charset="0"/>
                          <a:cs typeface="Calibri" pitchFamily="34" charset="0"/>
                        </a:rPr>
                        <a:t>Messi es el futbolista más talentoso</a:t>
                      </a:r>
                      <a:endParaRPr lang="es-CO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45126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32" y="980728"/>
            <a:ext cx="1878137" cy="1824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829887"/>
              </p:ext>
            </p:extLst>
          </p:nvPr>
        </p:nvGraphicFramePr>
        <p:xfrm>
          <a:off x="-3" y="2852936"/>
          <a:ext cx="9144002" cy="4005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1"/>
                <a:gridCol w="4572001"/>
              </a:tblGrid>
              <a:tr h="494622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ENGLISH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SPANISH</a:t>
                      </a:r>
                      <a:endParaRPr lang="es-CO" dirty="0"/>
                    </a:p>
                  </a:txBody>
                  <a:tcPr/>
                </a:tc>
              </a:tr>
              <a:tr h="501492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01492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501492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01492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01492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01492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501492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endParaRPr lang="en-US" sz="1600" dirty="0" smtClean="0"/>
          </a:p>
          <a:p>
            <a:pPr algn="just"/>
            <a:r>
              <a:rPr lang="en-US" sz="1600" dirty="0" smtClean="0"/>
              <a:t>Following next examples, make a sentence and then give an advice by using SHOULD</a:t>
            </a:r>
          </a:p>
          <a:p>
            <a:pPr algn="just"/>
            <a:r>
              <a:rPr lang="en-US" sz="1600" dirty="0" smtClean="0"/>
              <a:t>Send the pronunciation </a:t>
            </a:r>
          </a:p>
          <a:p>
            <a:pPr algn="just"/>
            <a:endParaRPr lang="en-US" sz="1600" dirty="0" smtClean="0"/>
          </a:p>
        </p:txBody>
      </p:sp>
      <p:pic>
        <p:nvPicPr>
          <p:cNvPr id="6" name="Imagen 2" descr="MCj022205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5991" y="1052736"/>
            <a:ext cx="827584" cy="73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CuadroTexto"/>
          <p:cNvSpPr txBox="1"/>
          <p:nvPr/>
        </p:nvSpPr>
        <p:spPr>
          <a:xfrm>
            <a:off x="107504" y="1092431"/>
            <a:ext cx="720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1. My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computer is </a:t>
            </a:r>
            <a:r>
              <a:rPr lang="en-US" b="1" dirty="0" smtClean="0">
                <a:latin typeface="Calibri" pitchFamily="34" charset="0"/>
                <a:cs typeface="Calibri" pitchFamily="34" charset="0"/>
              </a:rPr>
              <a:t>very old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	ADVICE</a:t>
            </a:r>
            <a:r>
              <a:rPr lang="en-U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:  you should buy a new one</a:t>
            </a:r>
            <a:endParaRPr lang="es-CO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US" b="1" dirty="0">
                <a:latin typeface="Calibri" pitchFamily="34" charset="0"/>
                <a:cs typeface="Calibri" pitchFamily="34" charset="0"/>
              </a:rPr>
              <a:t> 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2. My 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parents are sick</a:t>
            </a:r>
            <a:endParaRPr lang="es-CO" dirty="0">
              <a:latin typeface="Calibri" pitchFamily="34" charset="0"/>
              <a:cs typeface="Calibri" pitchFamily="34" charset="0"/>
            </a:endParaRPr>
          </a:p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>	ADVICE</a:t>
            </a:r>
            <a:r>
              <a:rPr lang="en-US" b="1" dirty="0">
                <a:latin typeface="Calibri" pitchFamily="34" charset="0"/>
                <a:cs typeface="Calibri" pitchFamily="34" charset="0"/>
              </a:rPr>
              <a:t>:   </a:t>
            </a:r>
            <a:r>
              <a:rPr lang="en-US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they should go to the doctor</a:t>
            </a:r>
            <a:endParaRPr lang="es-CO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endParaRPr lang="es-CO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369088"/>
              </p:ext>
            </p:extLst>
          </p:nvPr>
        </p:nvGraphicFramePr>
        <p:xfrm>
          <a:off x="0" y="2886452"/>
          <a:ext cx="9113574" cy="397154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556787"/>
                <a:gridCol w="4556787"/>
              </a:tblGrid>
              <a:tr h="44128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Sentence</a:t>
                      </a:r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Advice </a:t>
                      </a:r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4128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1.</a:t>
                      </a:r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4128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2.</a:t>
                      </a:r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4128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3.</a:t>
                      </a:r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4128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4.</a:t>
                      </a:r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4128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5.</a:t>
                      </a:r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4128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6.</a:t>
                      </a:r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4128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7.</a:t>
                      </a:r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41283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8. </a:t>
                      </a:r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78AC60F6-999C-445F-928C-22F6DDC80B96}"/>
</file>

<file path=customXml/itemProps2.xml><?xml version="1.0" encoding="utf-8"?>
<ds:datastoreItem xmlns:ds="http://schemas.openxmlformats.org/officeDocument/2006/customXml" ds:itemID="{3F17FC9D-756E-4C34-A53E-61F5737F7918}"/>
</file>

<file path=customXml/itemProps3.xml><?xml version="1.0" encoding="utf-8"?>
<ds:datastoreItem xmlns:ds="http://schemas.openxmlformats.org/officeDocument/2006/customXml" ds:itemID="{F3F04168-FE52-4DB3-A580-1829FE83924D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707</TotalTime>
  <Words>93</Words>
  <Application>Microsoft Office PowerPoint</Application>
  <PresentationFormat>Presentación en pantalla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Concurrencia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PORTATIL</cp:lastModifiedBy>
  <cp:revision>117</cp:revision>
  <dcterms:created xsi:type="dcterms:W3CDTF">2009-03-25T12:49:46Z</dcterms:created>
  <dcterms:modified xsi:type="dcterms:W3CDTF">2011-07-27T16:41:35Z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