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8" r:id="rId2"/>
    <p:sldId id="260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200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01/07/2014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01/07/2014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4u.com/en/cram-up/grammar/adjectives-adverbs/adjectives/exercises" TargetMode="External"/><Relationship Id="rId2" Type="http://schemas.openxmlformats.org/officeDocument/2006/relationships/hyperlink" Target="http://www.youtube.com/watch?v=dBAn-1x95M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clecticenglish.com/grammar/PresentContinuous1F.html" TargetMode="External"/><Relationship Id="rId4" Type="http://schemas.openxmlformats.org/officeDocument/2006/relationships/hyperlink" Target="http://www.englishpage.com/verbpage/presentcontinuou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42887" y="371703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name:</a:t>
            </a:r>
            <a:endParaRPr lang="es-CO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6326" y="2044005"/>
            <a:ext cx="33361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Level 3</a:t>
            </a:r>
            <a:endParaRPr lang="es-ES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Describe what your family members, neighbors, </a:t>
            </a:r>
            <a:r>
              <a:rPr lang="en-US" dirty="0" err="1" smtClean="0"/>
              <a:t>etc</a:t>
            </a:r>
            <a:r>
              <a:rPr lang="en-US" dirty="0" smtClean="0"/>
              <a:t>, are doing right now:</a:t>
            </a:r>
          </a:p>
        </p:txBody>
      </p:sp>
      <p:pic>
        <p:nvPicPr>
          <p:cNvPr id="102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4" y="476672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8650" y="461378"/>
            <a:ext cx="89535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23499"/>
              </p:ext>
            </p:extLst>
          </p:nvPr>
        </p:nvGraphicFramePr>
        <p:xfrm>
          <a:off x="844058" y="461376"/>
          <a:ext cx="7400350" cy="527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766"/>
                <a:gridCol w="5256584"/>
              </a:tblGrid>
              <a:tr h="658985">
                <a:tc>
                  <a:txBody>
                    <a:bodyPr/>
                    <a:lstStyle/>
                    <a:p>
                      <a:r>
                        <a:rPr lang="es-CO" dirty="0" err="1" smtClean="0"/>
                        <a:t>Who</a:t>
                      </a:r>
                      <a:r>
                        <a:rPr lang="es-CO" dirty="0" smtClean="0"/>
                        <a:t>?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What’s he/she doing?</a:t>
                      </a:r>
                      <a:endParaRPr lang="en-US" noProof="0" dirty="0"/>
                    </a:p>
                  </a:txBody>
                  <a:tcPr/>
                </a:tc>
              </a:tr>
              <a:tr h="658985">
                <a:tc>
                  <a:txBody>
                    <a:bodyPr/>
                    <a:lstStyle/>
                    <a:p>
                      <a:r>
                        <a:rPr lang="en-US" noProof="0" smtClean="0"/>
                        <a:t>My mom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She </a:t>
                      </a:r>
                      <a:r>
                        <a:rPr lang="en-US" baseline="0" noProof="0" dirty="0" smtClean="0"/>
                        <a:t>is talking on the phone and getting ready to visit some relatives.</a:t>
                      </a:r>
                      <a:endParaRPr lang="en-US" noProof="0" dirty="0"/>
                    </a:p>
                  </a:txBody>
                  <a:tcPr/>
                </a:tc>
              </a:tr>
              <a:tr h="658985">
                <a:tc>
                  <a:txBody>
                    <a:bodyPr/>
                    <a:lstStyle/>
                    <a:p>
                      <a:r>
                        <a:rPr lang="en-US" noProof="0" smtClean="0"/>
                        <a:t>My brother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658985">
                <a:tc>
                  <a:txBody>
                    <a:bodyPr/>
                    <a:lstStyle/>
                    <a:p>
                      <a:r>
                        <a:rPr lang="es-CO" dirty="0" smtClean="0"/>
                        <a:t>…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5898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65898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5898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58985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Paste </a:t>
            </a:r>
            <a:r>
              <a:rPr lang="en-US" dirty="0"/>
              <a:t>8</a:t>
            </a:r>
            <a:r>
              <a:rPr lang="en-US" dirty="0" smtClean="0"/>
              <a:t> images or photos and compare them by using large, short and irregular adjectives, then pronounce: 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838146"/>
              </p:ext>
            </p:extLst>
          </p:nvPr>
        </p:nvGraphicFramePr>
        <p:xfrm>
          <a:off x="1" y="624768"/>
          <a:ext cx="9108994" cy="6233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1"/>
                <a:gridCol w="4320480"/>
                <a:gridCol w="2448763"/>
              </a:tblGrid>
              <a:tr h="38674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Image 1</a:t>
                      </a:r>
                      <a:endParaRPr lang="es-CO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Sentence </a:t>
                      </a:r>
                      <a:endParaRPr lang="es-CO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Image 2</a:t>
                      </a:r>
                      <a:endParaRPr lang="es-CO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021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sz="1100" dirty="0" smtClean="0">
                          <a:latin typeface="Calibri" pitchFamily="34" charset="0"/>
                          <a:cs typeface="Calibri" pitchFamily="34" charset="0"/>
                        </a:rPr>
                        <a:t>Tomado</a:t>
                      </a:r>
                      <a:r>
                        <a:rPr lang="es-ES_tradnl" sz="1100" baseline="0" dirty="0" smtClean="0">
                          <a:latin typeface="Calibri" pitchFamily="34" charset="0"/>
                          <a:cs typeface="Calibri" pitchFamily="34" charset="0"/>
                        </a:rPr>
                        <a:t> de: </a:t>
                      </a:r>
                      <a:r>
                        <a:rPr lang="es-CO" sz="1100" dirty="0" smtClean="0">
                          <a:latin typeface="Calibri" pitchFamily="34" charset="0"/>
                          <a:cs typeface="Calibri" pitchFamily="34" charset="0"/>
                        </a:rPr>
                        <a:t>glogster.com </a:t>
                      </a:r>
                      <a:endParaRPr lang="es-CO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latin typeface="Calibri" pitchFamily="34" charset="0"/>
                          <a:cs typeface="Calibri" pitchFamily="34" charset="0"/>
                        </a:rPr>
                        <a:t>Soccer is more famous than golf</a:t>
                      </a:r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sz="1600" i="1" dirty="0" smtClean="0">
                          <a:latin typeface="Calibri" pitchFamily="34" charset="0"/>
                          <a:cs typeface="Calibri" pitchFamily="34" charset="0"/>
                        </a:rPr>
                        <a:t>(el fútbol es más famoso que el golf)</a:t>
                      </a:r>
                      <a:endParaRPr lang="es-CO" sz="16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CO" sz="1200" dirty="0" smtClean="0">
                          <a:latin typeface="Calibri" pitchFamily="34" charset="0"/>
                          <a:cs typeface="Calibri" pitchFamily="34" charset="0"/>
                        </a:rPr>
                        <a:t>Tomado de: kniakrls.com</a:t>
                      </a:r>
                      <a:endParaRPr lang="es-CO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4822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4822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4822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1" name="Picture 3" descr="C:\Users\PORTATIL\Desktop\soccer cartoo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39167"/>
            <a:ext cx="1512168" cy="102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ORTATIL\Desktop\golfer-cartoo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12213"/>
            <a:ext cx="1008112" cy="104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1600" dirty="0" smtClean="0"/>
          </a:p>
          <a:p>
            <a:pPr algn="just"/>
            <a:r>
              <a:rPr lang="en-US" dirty="0" smtClean="0"/>
              <a:t>According to the images, write the months for each one</a:t>
            </a:r>
            <a:r>
              <a:rPr lang="es-CO" sz="1200" dirty="0" smtClean="0"/>
              <a:t>:</a:t>
            </a:r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8757" y="0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Usuario\Desktop\guias nuevas primaria\sunn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3" y="731632"/>
            <a:ext cx="2736304" cy="175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uario\Desktop\guias nuevas primaria\snowin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2" y="902503"/>
            <a:ext cx="2624138" cy="190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uario\Desktop\guias nuevas primaria\wind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7" y="4149080"/>
            <a:ext cx="2552449" cy="165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uario\Desktop\guias nuevas primaria\rainin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534" y="3971687"/>
            <a:ext cx="2865466" cy="1834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800036" y="93811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June, </a:t>
            </a:r>
            <a:r>
              <a:rPr lang="en-US" dirty="0"/>
              <a:t>J</a:t>
            </a:r>
            <a:r>
              <a:rPr lang="en-US" dirty="0" smtClean="0"/>
              <a:t>uly….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30065"/>
              </p:ext>
            </p:extLst>
          </p:nvPr>
        </p:nvGraphicFramePr>
        <p:xfrm>
          <a:off x="0" y="692696"/>
          <a:ext cx="9144000" cy="6165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560482">
                <a:tc>
                  <a:txBody>
                    <a:bodyPr/>
                    <a:lstStyle/>
                    <a:p>
                      <a:r>
                        <a:rPr lang="es-CO" dirty="0" smtClean="0"/>
                        <a:t>Compare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Months: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Days: 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r>
                        <a:rPr lang="en-US" i="1" noProof="0" dirty="0" smtClean="0">
                          <a:solidFill>
                            <a:schemeClr val="accent1"/>
                          </a:solidFill>
                        </a:rPr>
                        <a:t>(example) Friday is </a:t>
                      </a:r>
                      <a:r>
                        <a:rPr lang="en-US" b="1" i="1" noProof="0" dirty="0" smtClean="0">
                          <a:solidFill>
                            <a:schemeClr val="accent1"/>
                          </a:solidFill>
                        </a:rPr>
                        <a:t>better</a:t>
                      </a:r>
                      <a:endParaRPr lang="en-US" b="1" i="1" noProof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noProof="0" dirty="0" smtClean="0">
                          <a:solidFill>
                            <a:schemeClr val="accent1"/>
                          </a:solidFill>
                        </a:rPr>
                        <a:t>(example) Monday is </a:t>
                      </a:r>
                      <a:r>
                        <a:rPr lang="en-US" b="1" i="1" noProof="0" dirty="0" smtClean="0">
                          <a:solidFill>
                            <a:schemeClr val="accent1"/>
                          </a:solidFill>
                        </a:rPr>
                        <a:t>more boring</a:t>
                      </a:r>
                      <a:endParaRPr lang="en-US" b="1" i="1" noProof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TV </a:t>
                      </a:r>
                      <a:r>
                        <a:rPr lang="en-US" b="1" noProof="0" dirty="0" smtClean="0"/>
                        <a:t>programs 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Sports 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Hobbies 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56048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1600" dirty="0" smtClean="0"/>
          </a:p>
          <a:p>
            <a:pPr algn="just"/>
            <a:r>
              <a:rPr lang="en-US" dirty="0" smtClean="0"/>
              <a:t>Describe months, days, </a:t>
            </a:r>
            <a:r>
              <a:rPr lang="en-US" dirty="0" err="1" smtClean="0"/>
              <a:t>tv</a:t>
            </a:r>
            <a:r>
              <a:rPr lang="en-US" dirty="0" smtClean="0"/>
              <a:t> programs, sports and hobbies, using comparative adjectives</a:t>
            </a:r>
            <a:r>
              <a:rPr lang="es-CO" sz="1200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9746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04664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Resources</a:t>
            </a:r>
            <a:r>
              <a:rPr lang="es-CO" dirty="0" smtClean="0"/>
              <a:t>:</a:t>
            </a:r>
          </a:p>
          <a:p>
            <a:endParaRPr lang="es-CO" dirty="0" smtClean="0"/>
          </a:p>
          <a:p>
            <a:pPr marL="285750" indent="-285750">
              <a:buFontTx/>
              <a:buChar char="-"/>
            </a:pPr>
            <a:r>
              <a:rPr lang="es-CO" dirty="0" smtClean="0"/>
              <a:t>video: </a:t>
            </a:r>
            <a:r>
              <a:rPr lang="es-CO" dirty="0" err="1" smtClean="0"/>
              <a:t>how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compare</a:t>
            </a:r>
          </a:p>
          <a:p>
            <a:r>
              <a:rPr lang="es-CO" dirty="0">
                <a:hlinkClick r:id="rId2"/>
              </a:rPr>
              <a:t>http://</a:t>
            </a:r>
            <a:r>
              <a:rPr lang="es-CO" dirty="0" smtClean="0">
                <a:hlinkClick r:id="rId2"/>
              </a:rPr>
              <a:t>www.youtube.com/watch?v=dBAn-1x95Mk</a:t>
            </a:r>
            <a:endParaRPr lang="es-CO" dirty="0" smtClean="0"/>
          </a:p>
          <a:p>
            <a:endParaRPr lang="es-CO" dirty="0"/>
          </a:p>
          <a:p>
            <a:pPr marL="285750" indent="-285750">
              <a:buFontTx/>
              <a:buChar char="-"/>
            </a:pPr>
            <a:r>
              <a:rPr lang="es-CO" dirty="0" err="1" smtClean="0"/>
              <a:t>Exercises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compare</a:t>
            </a:r>
          </a:p>
          <a:p>
            <a:r>
              <a:rPr lang="es-CO" dirty="0">
                <a:hlinkClick r:id="rId3"/>
              </a:rPr>
              <a:t>http://</a:t>
            </a:r>
            <a:r>
              <a:rPr lang="es-CO" dirty="0" smtClean="0">
                <a:hlinkClick r:id="rId3"/>
              </a:rPr>
              <a:t>www.ego4u.com/en/cram-up/grammar/adjectives-adverbs/adjectives/exercises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pPr marL="285750" indent="-285750">
              <a:buFontTx/>
              <a:buChar char="-"/>
            </a:pPr>
            <a:r>
              <a:rPr lang="es-CO" dirty="0" err="1" smtClean="0"/>
              <a:t>explanation</a:t>
            </a:r>
            <a:r>
              <a:rPr lang="es-CO" dirty="0" smtClean="0"/>
              <a:t>: </a:t>
            </a:r>
            <a:r>
              <a:rPr lang="es-CO" dirty="0" err="1" smtClean="0"/>
              <a:t>present</a:t>
            </a:r>
            <a:r>
              <a:rPr lang="es-CO" dirty="0" smtClean="0"/>
              <a:t> continuos tense</a:t>
            </a:r>
          </a:p>
          <a:p>
            <a:r>
              <a:rPr lang="es-CO" dirty="0">
                <a:hlinkClick r:id="rId4"/>
              </a:rPr>
              <a:t>http://</a:t>
            </a:r>
            <a:r>
              <a:rPr lang="es-CO" dirty="0" smtClean="0">
                <a:hlinkClick r:id="rId4"/>
              </a:rPr>
              <a:t>www.englishpage.com/verbpage/presentcontinuous.html</a:t>
            </a:r>
            <a:endParaRPr lang="es-CO" dirty="0" smtClean="0"/>
          </a:p>
          <a:p>
            <a:endParaRPr lang="es-CO" dirty="0"/>
          </a:p>
          <a:p>
            <a:endParaRPr lang="es-CO" dirty="0"/>
          </a:p>
          <a:p>
            <a:pPr marL="285750" indent="-285750">
              <a:buFontTx/>
              <a:buChar char="-"/>
            </a:pPr>
            <a:r>
              <a:rPr lang="es-CO" dirty="0" err="1" smtClean="0"/>
              <a:t>practice</a:t>
            </a:r>
            <a:r>
              <a:rPr lang="es-CO" dirty="0" smtClean="0"/>
              <a:t>: </a:t>
            </a:r>
            <a:r>
              <a:rPr lang="es-CO" dirty="0" err="1" smtClean="0"/>
              <a:t>present</a:t>
            </a:r>
            <a:r>
              <a:rPr lang="es-CO" dirty="0" smtClean="0"/>
              <a:t> continuos tense</a:t>
            </a:r>
          </a:p>
          <a:p>
            <a:r>
              <a:rPr lang="es-CO" dirty="0">
                <a:hlinkClick r:id="rId5"/>
              </a:rPr>
              <a:t>http://</a:t>
            </a:r>
            <a:r>
              <a:rPr lang="es-CO" dirty="0" smtClean="0">
                <a:hlinkClick r:id="rId5"/>
              </a:rPr>
              <a:t>www.eclecticenglish.com/grammar/PresentContinuous1F.html</a:t>
            </a:r>
            <a:endParaRPr lang="es-CO" dirty="0" smtClean="0"/>
          </a:p>
          <a:p>
            <a:endParaRPr lang="es-CO" dirty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19036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E5BB03DF-7050-47C0-8EA5-0A004537F910}"/>
</file>

<file path=customXml/itemProps2.xml><?xml version="1.0" encoding="utf-8"?>
<ds:datastoreItem xmlns:ds="http://schemas.openxmlformats.org/officeDocument/2006/customXml" ds:itemID="{EB6442BC-5251-4F06-8D99-1D0992641F32}"/>
</file>

<file path=customXml/itemProps3.xml><?xml version="1.0" encoding="utf-8"?>
<ds:datastoreItem xmlns:ds="http://schemas.openxmlformats.org/officeDocument/2006/customXml" ds:itemID="{9242AC69-087C-40A3-BA10-8E96D84EF51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1606</TotalTime>
  <Words>180</Words>
  <Application>Microsoft Office PowerPoint</Application>
  <PresentationFormat>Presentación en pantalla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Usuario</cp:lastModifiedBy>
  <cp:revision>131</cp:revision>
  <dcterms:created xsi:type="dcterms:W3CDTF">2009-03-25T12:49:46Z</dcterms:created>
  <dcterms:modified xsi:type="dcterms:W3CDTF">2014-07-01T21:06:59Z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