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8" r:id="rId2"/>
    <p:sldId id="260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go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9520" autoAdjust="0"/>
  </p:normalViewPr>
  <p:slideViewPr>
    <p:cSldViewPr>
      <p:cViewPr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29/06/2014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29/06/2014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package" Target="../embeddings/Documento_de_Microsoft_Word1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99859" y="1916832"/>
            <a:ext cx="2544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Level 2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357301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</a:t>
            </a:r>
            <a:r>
              <a:rPr lang="es-ES_tradnl" dirty="0" smtClean="0"/>
              <a:t>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According to the descriptions in next page, change the size (bigger or smaller), give computers different prices and policemen different ages.</a:t>
            </a:r>
            <a:endParaRPr lang="en-US" dirty="0"/>
          </a:p>
        </p:txBody>
      </p:sp>
      <p:pic>
        <p:nvPicPr>
          <p:cNvPr id="4099" name="Picture 3" descr="vide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147" y="676777"/>
            <a:ext cx="846341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6568" y="676777"/>
            <a:ext cx="873249" cy="772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380842"/>
              </p:ext>
            </p:extLst>
          </p:nvPr>
        </p:nvGraphicFramePr>
        <p:xfrm>
          <a:off x="457200" y="1556791"/>
          <a:ext cx="8229600" cy="4265240"/>
        </p:xfrm>
        <a:graphic>
          <a:graphicData uri="http://schemas.openxmlformats.org/drawingml/2006/table">
            <a:tbl>
              <a:tblPr firstRow="1" firstCol="1" bandRow="1"/>
              <a:tblGrid>
                <a:gridCol w="2057400"/>
                <a:gridCol w="2057400"/>
                <a:gridCol w="2057400"/>
                <a:gridCol w="2057400"/>
              </a:tblGrid>
              <a:tr h="17958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Times New Roman"/>
                          <a:ea typeface="Times New Roman"/>
                        </a:rPr>
                        <a:t>$</a:t>
                      </a: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Times New Roman"/>
                          <a:ea typeface="Times New Roman"/>
                        </a:rPr>
                        <a:t>$</a:t>
                      </a: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b="1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b="1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b="1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b="1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020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Times New Roman"/>
                          <a:ea typeface="Times New Roman"/>
                        </a:rPr>
                        <a:t>Age: </a:t>
                      </a: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 err="1">
                          <a:effectLst/>
                          <a:latin typeface="Times New Roman"/>
                          <a:ea typeface="Times New Roman"/>
                        </a:rPr>
                        <a:t>Age</a:t>
                      </a:r>
                      <a:r>
                        <a:rPr lang="es-CO" sz="1200" dirty="0"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b="1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b="1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b="1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b="1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361" marR="68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772816"/>
            <a:ext cx="1724350" cy="128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20411"/>
            <a:ext cx="1395412" cy="103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632970"/>
            <a:ext cx="1123950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919" y="1648619"/>
            <a:ext cx="1123950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3946773"/>
            <a:ext cx="109696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865" y="3783888"/>
            <a:ext cx="786880" cy="81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901" y="3574670"/>
            <a:ext cx="1085850" cy="1654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775323"/>
            <a:ext cx="1325562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824215" y="5229201"/>
            <a:ext cx="1516063" cy="314894"/>
          </a:xfrm>
          <a:prstGeom prst="rect">
            <a:avLst/>
          </a:prstGeom>
          <a:solidFill>
            <a:srgbClr val="FFFFFF"/>
          </a:solidFill>
          <a:ln w="9525">
            <a:solidFill>
              <a:srgbClr val="B6DDE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757984" y="5229200"/>
            <a:ext cx="1571625" cy="314895"/>
          </a:xfrm>
          <a:prstGeom prst="rect">
            <a:avLst/>
          </a:prstGeom>
          <a:solidFill>
            <a:srgbClr val="FFFFFF"/>
          </a:solidFill>
          <a:ln w="9525">
            <a:solidFill>
              <a:srgbClr val="B6DDE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24215" y="2905340"/>
            <a:ext cx="1516063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B6DDE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1800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4757985" y="2905340"/>
            <a:ext cx="1571625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B6DDE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800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163335"/>
            <a:ext cx="657225" cy="745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vide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46" y="385947"/>
            <a:ext cx="742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73410"/>
              </p:ext>
            </p:extLst>
          </p:nvPr>
        </p:nvGraphicFramePr>
        <p:xfrm>
          <a:off x="2267744" y="0"/>
          <a:ext cx="6192688" cy="6705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2688"/>
              </a:tblGrid>
              <a:tr h="1008113"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INSTRUCTIONS</a:t>
                      </a:r>
                      <a:endParaRPr lang="es-CO" sz="2000" dirty="0" smtClean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 The house A is bigger than house B</a:t>
                      </a:r>
                      <a:endParaRPr lang="es-CO" sz="2000" dirty="0" smtClean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house B isn’t as big as house A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361" marR="68361" marT="0" marB="0">
                    <a:noFill/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computer A isn’t as expensive as computer B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361" marR="68361" marT="0" marB="0">
                    <a:noFill/>
                  </a:tcPr>
                </a:tc>
              </a:tr>
              <a:tr h="78554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computer B is more expensive than computer A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computer A is cheaper than computer B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361" marR="68361" marT="0" marB="0">
                    <a:noFill/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school bus A isn’t farther than school bus B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361" marR="68361" marT="0" marB="0">
                    <a:noFill/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school bus B is farther than school bus A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361" marR="68361" marT="0" marB="0">
                    <a:noFill/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police A is fatter than police B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361" marR="68361" marT="0" marB="0">
                    <a:noFill/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police B is taller than police A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361" marR="68361" marT="0" marB="0">
                    <a:noFill/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10. The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police A isn’t as old as police B</a:t>
                      </a:r>
                      <a:endParaRPr lang="es-CO" sz="20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361" marR="68361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Identify the sentence </a:t>
            </a:r>
            <a:r>
              <a:rPr lang="en-US" b="1" dirty="0" smtClean="0"/>
              <a:t>B</a:t>
            </a:r>
            <a:r>
              <a:rPr lang="en-US" dirty="0" smtClean="0"/>
              <a:t> that best completes the sentence </a:t>
            </a:r>
            <a:r>
              <a:rPr lang="en-US" b="1" dirty="0" smtClean="0"/>
              <a:t>A</a:t>
            </a:r>
          </a:p>
          <a:p>
            <a:pPr algn="ctr"/>
            <a:r>
              <a:rPr lang="en-US" dirty="0" smtClean="0"/>
              <a:t>Use a line </a:t>
            </a:r>
            <a:endParaRPr lang="en-US" dirty="0"/>
          </a:p>
        </p:txBody>
      </p:sp>
      <p:pic>
        <p:nvPicPr>
          <p:cNvPr id="8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6773" y="36460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536016"/>
              </p:ext>
            </p:extLst>
          </p:nvPr>
        </p:nvGraphicFramePr>
        <p:xfrm>
          <a:off x="84085" y="836711"/>
          <a:ext cx="9087815" cy="602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Documento" r:id="rId4" imgW="7061667" imgH="4562421" progId="Word.Document.12">
                  <p:embed/>
                </p:oleObj>
              </mc:Choice>
              <mc:Fallback>
                <p:oleObj name="Documento" r:id="rId4" imgW="7061667" imgH="45624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085" y="836711"/>
                        <a:ext cx="9087815" cy="6021289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Imagen 2" descr="MCj0433938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36460"/>
            <a:ext cx="6762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6774" y="385038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711686"/>
              </p:ext>
            </p:extLst>
          </p:nvPr>
        </p:nvGraphicFramePr>
        <p:xfrm>
          <a:off x="0" y="1092200"/>
          <a:ext cx="9144000" cy="5818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Adjective</a:t>
                      </a:r>
                      <a:r>
                        <a:rPr lang="es-ES_tradnl" baseline="0" dirty="0" smtClean="0"/>
                        <a:t>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Comparative</a:t>
                      </a:r>
                      <a:r>
                        <a:rPr lang="es-ES_tradnl" baseline="0" dirty="0" smtClean="0"/>
                        <a:t>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Adjective</a:t>
                      </a:r>
                      <a:r>
                        <a:rPr lang="es-ES_tradnl" baseline="0" dirty="0" smtClean="0"/>
                        <a:t>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Comparative</a:t>
                      </a:r>
                      <a:r>
                        <a:rPr lang="es-ES_tradnl" dirty="0" smtClean="0"/>
                        <a:t>  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sz="1050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3091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Tall </a:t>
                      </a:r>
                      <a:endParaRPr lang="es-ES_trad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Taller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Expensive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More expensive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sz="1050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Old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Older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Good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Better 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Dangerous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More dangerous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Thin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Thinner 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Paste two images for each adjective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2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3166"/>
            <a:ext cx="676275" cy="68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8719ADC0-3D0B-4379-9A38-EE16214630AC}"/>
</file>

<file path=customXml/itemProps2.xml><?xml version="1.0" encoding="utf-8"?>
<ds:datastoreItem xmlns:ds="http://schemas.openxmlformats.org/officeDocument/2006/customXml" ds:itemID="{87A3C785-3F3E-4873-B0AA-E748BF46C271}"/>
</file>

<file path=customXml/itemProps3.xml><?xml version="1.0" encoding="utf-8"?>
<ds:datastoreItem xmlns:ds="http://schemas.openxmlformats.org/officeDocument/2006/customXml" ds:itemID="{0CEC69D7-4F92-4316-8AE9-0BEFA0BD0012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747</TotalTime>
  <Words>187</Words>
  <Application>Microsoft Office PowerPoint</Application>
  <PresentationFormat>Presentación en pantalla (4:3)</PresentationFormat>
  <Paragraphs>91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Concurrencia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Usuario</cp:lastModifiedBy>
  <cp:revision>138</cp:revision>
  <dcterms:created xsi:type="dcterms:W3CDTF">2009-03-25T12:49:46Z</dcterms:created>
  <dcterms:modified xsi:type="dcterms:W3CDTF">2014-06-29T18:00:35Z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