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466" r:id="rId6"/>
    <p:sldId id="498" r:id="rId7"/>
    <p:sldId id="503" r:id="rId8"/>
    <p:sldId id="504" r:id="rId9"/>
    <p:sldId id="499" r:id="rId10"/>
    <p:sldId id="50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CELA RESTREPO TOBÓN" initials="DMR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77A"/>
    <a:srgbClr val="FFD537"/>
    <a:srgbClr val="00A9D7"/>
    <a:srgbClr val="00923E"/>
    <a:srgbClr val="CF1F20"/>
    <a:srgbClr val="77368B"/>
    <a:srgbClr val="E74622"/>
    <a:srgbClr val="FF5100"/>
    <a:srgbClr val="00A48B"/>
    <a:srgbClr val="F18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9" autoAdjust="0"/>
    <p:restoredTop sz="98148" autoAdjust="0"/>
  </p:normalViewPr>
  <p:slideViewPr>
    <p:cSldViewPr>
      <p:cViewPr varScale="1">
        <p:scale>
          <a:sx n="74" d="100"/>
          <a:sy n="74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348E-BC6B-41A4-B2A2-B7B4632D96ED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292C-731F-45BB-A364-DB776F0BEBA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03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Introducción:</a:t>
            </a:r>
            <a:r>
              <a:rPr lang="es-ES" dirty="0" smtClean="0"/>
              <a:t> escrito</a:t>
            </a:r>
            <a:r>
              <a:rPr lang="es-ES" baseline="0" dirty="0" smtClean="0"/>
              <a:t> que da la bienvenida al estudiante y le da una idea acerca de los aprendizajes que va a adquirir en el desarrollo de la lección.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49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Contenido temático: </a:t>
            </a:r>
            <a:r>
              <a:rPr lang="es-ES" b="0" dirty="0" smtClean="0"/>
              <a:t>desde este apartado comienza a presentars</a:t>
            </a:r>
            <a:r>
              <a:rPr lang="es-ES" b="0" baseline="0" dirty="0" smtClean="0"/>
              <a:t>e </a:t>
            </a:r>
            <a:r>
              <a:rPr lang="es-ES" b="0" dirty="0" smtClean="0"/>
              <a:t>los</a:t>
            </a:r>
            <a:r>
              <a:rPr lang="es-ES" b="0" baseline="0" dirty="0" smtClean="0"/>
              <a:t> conceptos que conforman la lección (textos, gráficos, tablas y otros) en aras a la adquisición de elementos teóricos que sirvan de base para la posterior realización de las actividades. Su desarrollo (contenido temático) se da a partir de instrucciones que tienen como objetivo guiar al estudiante en su interacción con el contenido.</a:t>
            </a:r>
          </a:p>
          <a:p>
            <a:endParaRPr lang="es-ES" b="1" baseline="0" dirty="0" smtClean="0"/>
          </a:p>
          <a:p>
            <a:r>
              <a:rPr lang="es-ES" b="1" baseline="0" dirty="0" smtClean="0"/>
              <a:t>Texto alternativo: </a:t>
            </a:r>
            <a:r>
              <a:rPr lang="es-ES" b="0" baseline="0" dirty="0" smtClean="0"/>
              <a:t>descripción general de cada una de las imágenes que acompañan la presentación de los contenidos en las diapositivas.</a:t>
            </a:r>
          </a:p>
          <a:p>
            <a:r>
              <a:rPr lang="es-ES" b="1" baseline="0" dirty="0" smtClean="0"/>
              <a:t>Instrucciones DW: </a:t>
            </a:r>
            <a:r>
              <a:rPr lang="es-ES" b="0" baseline="0" dirty="0" smtClean="0"/>
              <a:t>grupo de acciones que el DM le indica al DW y que éste último debe tener en cuenta al momento de realizar los desarrollos.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2C-731F-45BB-A364-DB776F0BEBA2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0330-9EE6-4279-A589-61785898B17C}" type="datetimeFigureOut">
              <a:rPr lang="es-ES" smtClean="0"/>
              <a:pPr/>
              <a:t>10/04/2015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CD97-9A41-4FEE-807E-77170738614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915400" y="1993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learnenglishkids.britishcouncil.org/es/short-stories/my-favourite-day-christma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e_Microsoft_Word1.doc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package" Target="../embeddings/Documento_de_Microsoft_Word2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12" Type="http://schemas.openxmlformats.org/officeDocument/2006/relationships/package" Target="../embeddings/Documento_de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e_Microsoft_Word3.docx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package" Target="../embeddings/Documento_de_Microsoft_Word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 txBox="1">
            <a:spLocks/>
          </p:cNvSpPr>
          <p:nvPr/>
        </p:nvSpPr>
        <p:spPr>
          <a:xfrm>
            <a:off x="17501" y="32129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Verdana" pitchFamily="34" charset="0"/>
                <a:cs typeface="Arial"/>
              </a:rPr>
              <a:t>Student’s name:</a:t>
            </a:r>
          </a:p>
          <a:p>
            <a:endParaRPr lang="es-ES" sz="16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Verdana" pitchFamily="34" charset="0"/>
              <a:cs typeface="Arial"/>
            </a:endParaRPr>
          </a:p>
          <a:p>
            <a:endParaRPr lang="es-ES" sz="16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Verdana" pitchFamily="34" charset="0"/>
              <a:cs typeface="Arial"/>
            </a:endParaRPr>
          </a:p>
          <a:p>
            <a:endParaRPr lang="en-US" sz="16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9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3314" y="17728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Let’s identify how Christmas is celebrated in different countries:</a:t>
            </a:r>
          </a:p>
          <a:p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learnenglishkids.britishcouncil.org/es/short-stories/my-favourite-day-christmas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Let’s compare some customs.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ACTIVITY.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Read the customs and write YES – NO according to how your family celebrates Christmas.</a:t>
            </a:r>
            <a:endParaRPr lang="es-CO" sz="1300" dirty="0"/>
          </a:p>
        </p:txBody>
      </p:sp>
      <p:pic>
        <p:nvPicPr>
          <p:cNvPr id="1026" name="Picture 2" descr="Sin títu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77" y="3220225"/>
            <a:ext cx="4118664" cy="32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92308"/>
              </p:ext>
            </p:extLst>
          </p:nvPr>
        </p:nvGraphicFramePr>
        <p:xfrm>
          <a:off x="8825" y="3220224"/>
          <a:ext cx="4967552" cy="335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119"/>
                <a:gridCol w="908433"/>
              </a:tblGrid>
              <a:tr h="361579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Colombia </a:t>
                      </a:r>
                      <a:endParaRPr lang="es-CO" sz="1200" dirty="0"/>
                    </a:p>
                  </a:txBody>
                  <a:tcPr/>
                </a:tc>
              </a:tr>
              <a:tr h="267470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People decorate the Christmas tree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Yes</a:t>
                      </a:r>
                      <a:endParaRPr lang="es-CO" sz="1200" dirty="0"/>
                    </a:p>
                  </a:txBody>
                  <a:tcPr/>
                </a:tc>
              </a:tr>
              <a:tr h="276611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Children</a:t>
                      </a:r>
                      <a:r>
                        <a:rPr lang="en-US" sz="1300" baseline="0" noProof="0" smtClean="0"/>
                        <a:t> eat dinner with Santa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</a:tr>
              <a:tr h="280839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Santa brings children some presents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</a:tr>
              <a:tr h="267470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Santa knocks</a:t>
                      </a:r>
                      <a:r>
                        <a:rPr lang="en-US" sz="1300" baseline="0" noProof="0" smtClean="0"/>
                        <a:t> on the door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</a:tr>
              <a:tr h="294209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The</a:t>
                      </a:r>
                      <a:r>
                        <a:rPr lang="en-US" sz="1300" baseline="0" noProof="0" smtClean="0"/>
                        <a:t> Christmas tree has baubles and lights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</a:tr>
              <a:tr h="267470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Children put the presents under</a:t>
                      </a:r>
                      <a:r>
                        <a:rPr lang="en-US" sz="1300" baseline="0" noProof="0" smtClean="0"/>
                        <a:t> the tree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</a:tr>
              <a:tr h="267470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The family send Chritmas cards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</a:tr>
              <a:tr h="307578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The family sings Chirtmas songs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</a:tr>
              <a:tr h="280839">
                <a:tc>
                  <a:txBody>
                    <a:bodyPr/>
                    <a:lstStyle/>
                    <a:p>
                      <a:r>
                        <a:rPr lang="en-US" sz="1300" noProof="0" smtClean="0"/>
                        <a:t>The family eats turkey </a:t>
                      </a:r>
                      <a:endParaRPr lang="en-US" sz="13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</a:tr>
              <a:tr h="361579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Some people  light fireworks</a:t>
                      </a:r>
                      <a:r>
                        <a:rPr lang="en-US" sz="1300" baseline="0" noProof="0" dirty="0" smtClean="0"/>
                        <a:t> 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3314" y="17728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ACTIVITY.     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family gets together in December to celebrate Christmas. Could you introduce some family members?</a:t>
            </a: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Follow the examples.</a:t>
            </a:r>
            <a:endParaRPr lang="en-US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55953"/>
              </p:ext>
            </p:extLst>
          </p:nvPr>
        </p:nvGraphicFramePr>
        <p:xfrm>
          <a:off x="2340260" y="2213884"/>
          <a:ext cx="67786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o" r:id="rId6" imgW="6858700" imgH="1876082" progId="Word.Document.12">
                  <p:embed/>
                </p:oleObj>
              </mc:Choice>
              <mc:Fallback>
                <p:oleObj name="Documento" r:id="rId6" imgW="6858700" imgH="1876082" progId="Word.Document.12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260" y="2213884"/>
                        <a:ext cx="67786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14403"/>
              </p:ext>
            </p:extLst>
          </p:nvPr>
        </p:nvGraphicFramePr>
        <p:xfrm>
          <a:off x="2428183" y="4293096"/>
          <a:ext cx="6702503" cy="199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o" r:id="rId9" imgW="6858700" imgH="2161166" progId="Word.Document.12">
                  <p:embed/>
                </p:oleObj>
              </mc:Choice>
              <mc:Fallback>
                <p:oleObj name="Documento" r:id="rId9" imgW="6858700" imgH="2161166" progId="Word.Document.12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183" y="4293096"/>
                        <a:ext cx="6702503" cy="1994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3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22401"/>
              </p:ext>
            </p:extLst>
          </p:nvPr>
        </p:nvGraphicFramePr>
        <p:xfrm>
          <a:off x="2123728" y="1772816"/>
          <a:ext cx="67786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o" r:id="rId6" imgW="6858700" imgH="1876082" progId="Word.Document.12">
                  <p:embed/>
                </p:oleObj>
              </mc:Choice>
              <mc:Fallback>
                <p:oleObj name="Documento" r:id="rId6" imgW="6858700" imgH="1876082" progId="Word.Document.12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72816"/>
                        <a:ext cx="67786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261860"/>
              </p:ext>
            </p:extLst>
          </p:nvPr>
        </p:nvGraphicFramePr>
        <p:xfrm>
          <a:off x="2195736" y="3573016"/>
          <a:ext cx="667702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o" r:id="rId9" imgW="6858700" imgH="2160446" progId="Word.Document.12">
                  <p:embed/>
                </p:oleObj>
              </mc:Choice>
              <mc:Fallback>
                <p:oleObj name="Documento" r:id="rId9" imgW="6858700" imgH="2160446" progId="Word.Document.12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73016"/>
                        <a:ext cx="667702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13381"/>
              </p:ext>
            </p:extLst>
          </p:nvPr>
        </p:nvGraphicFramePr>
        <p:xfrm>
          <a:off x="2195736" y="5157192"/>
          <a:ext cx="6677025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o" r:id="rId12" imgW="6858700" imgH="2160446" progId="Word.Document.12">
                  <p:embed/>
                </p:oleObj>
              </mc:Choice>
              <mc:Fallback>
                <p:oleObj name="Documento" r:id="rId12" imgW="6858700" imgH="2160446" progId="Word.Document.12">
                  <p:embed/>
                  <p:pic>
                    <p:nvPicPr>
                      <p:cNvPr id="0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157192"/>
                        <a:ext cx="6677025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4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3314" y="1772816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Now I know how to say some personal information of my family members, but now I will identify some relationships.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ACTIVITY: 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the name of the family members and the relationships. Follow the example:</a:t>
            </a:r>
          </a:p>
          <a:p>
            <a:pPr algn="just"/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Albert is my father. </a:t>
            </a:r>
          </a:p>
          <a:p>
            <a:pPr algn="just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Maria is my mother.</a:t>
            </a:r>
          </a:p>
          <a:p>
            <a:pPr algn="just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is my brother</a:t>
            </a:r>
          </a:p>
          <a:p>
            <a:pPr algn="just"/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O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…..</a:t>
            </a:r>
          </a:p>
          <a:p>
            <a:pPr algn="just"/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Talk about your parents, brothers, sisters, cousins,  uncles, grandparents, …..</a:t>
            </a:r>
          </a:p>
          <a:p>
            <a:pPr algn="just"/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sz="1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69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Subtítulo"/>
          <p:cNvSpPr txBox="1">
            <a:spLocks/>
          </p:cNvSpPr>
          <p:nvPr/>
        </p:nvSpPr>
        <p:spPr>
          <a:xfrm>
            <a:off x="1691680" y="1412776"/>
            <a:ext cx="57340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6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1581150" cy="3810000"/>
          </a:xfrm>
          <a:prstGeom prst="rect">
            <a:avLst/>
          </a:prstGeom>
        </p:spPr>
      </p:pic>
      <p:sp>
        <p:nvSpPr>
          <p:cNvPr id="2" name="1 Llamada rectangular"/>
          <p:cNvSpPr/>
          <p:nvPr/>
        </p:nvSpPr>
        <p:spPr>
          <a:xfrm>
            <a:off x="4139952" y="2708920"/>
            <a:ext cx="1659210" cy="1116124"/>
          </a:xfrm>
          <a:prstGeom prst="wedgeRectCallout">
            <a:avLst>
              <a:gd name="adj1" fmla="val -79677"/>
              <a:gd name="adj2" fmla="val -5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Congratulations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c48f2b-d7ae-4813-9dcd-8c6720f52952">U2C2NX0HG1XT-441-52358</_dlc_DocId>
    <_dlc_DocIdUrl xmlns="0dc48f2b-d7ae-4813-9dcd-8c6720f52952">
      <Url>http://intranet.ucn.edu.co/cibercolegio/gacademica/_layouts/DocIdRedir.aspx?ID=U2C2NX0HG1XT-441-52358</Url>
      <Description>U2C2NX0HG1XT-441-52358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95E4512E05334AAFAF36603319C553" ma:contentTypeVersion="6" ma:contentTypeDescription="Crear nuevo documento." ma:contentTypeScope="" ma:versionID="b035555069adeb9a55c9b73820d7c8f7">
  <xsd:schema xmlns:xsd="http://www.w3.org/2001/XMLSchema" xmlns:xs="http://www.w3.org/2001/XMLSchema" xmlns:p="http://schemas.microsoft.com/office/2006/metadata/properties" xmlns:ns2="0dc48f2b-d7ae-4813-9dcd-8c6720f52952" targetNamespace="http://schemas.microsoft.com/office/2006/metadata/properties" ma:root="true" ma:fieldsID="2833b8234d44fb96a27ae162bb5c7772" ns2:_="">
    <xsd:import namespace="0dc48f2b-d7ae-4813-9dcd-8c6720f529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8f2b-d7ae-4813-9dcd-8c6720f529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AC09B-1049-4091-B13D-51E7C7156DE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FC8777-B132-4E70-9CC8-D2B04CFF31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56C2F-615E-4680-A42C-5019F969B512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dc48f2b-d7ae-4813-9dcd-8c6720f52952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DD2DE3E-A821-4B07-93B6-FCB1207FF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8f2b-d7ae-4813-9dcd-8c6720f529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21858</TotalTime>
  <Words>822</Words>
  <Application>Microsoft Office PowerPoint</Application>
  <PresentationFormat>Presentación en pantalla (4:3)</PresentationFormat>
  <Paragraphs>78</Paragraphs>
  <Slides>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</dc:creator>
  <cp:lastModifiedBy>Diego</cp:lastModifiedBy>
  <cp:revision>3532</cp:revision>
  <dcterms:created xsi:type="dcterms:W3CDTF">2013-04-05T14:52:44Z</dcterms:created>
  <dcterms:modified xsi:type="dcterms:W3CDTF">2015-04-10T05:09:04Z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7829e855-21c0-4a27-ab42-53fb2e998f4b</vt:lpwstr>
  </property>
  <property fmtid="{D5CDD505-2E9C-101B-9397-08002B2CF9AE}" pid="3" name="ContentTypeId">
    <vt:lpwstr>0x010100C095E4512E05334AAFAF36603319C553</vt:lpwstr>
  </property>
</Properties>
</file>