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8" r:id="rId2"/>
    <p:sldId id="260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28/03/2011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28/03/2011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115616" y="1484784"/>
            <a:ext cx="684076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eriod"/>
            </a:pPr>
            <a:r>
              <a:rPr lang="en-US" dirty="0" smtClean="0"/>
              <a:t>Comparative of equality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US" dirty="0" smtClean="0"/>
              <a:t>Polite expressions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US" dirty="0" smtClean="0"/>
              <a:t>Giving instructions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US" dirty="0" smtClean="0"/>
              <a:t>Describing feelings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US" dirty="0" smtClean="0"/>
              <a:t>Expressing addition, cause and effect</a:t>
            </a:r>
          </a:p>
          <a:p>
            <a:pPr marL="342900" indent="-342900"/>
            <a:endParaRPr lang="es-CO" dirty="0" smtClean="0"/>
          </a:p>
          <a:p>
            <a:pPr marL="342900" indent="-342900">
              <a:buAutoNum type="arabicPeriod"/>
            </a:pPr>
            <a:endParaRPr lang="es-CO" dirty="0" smtClean="0"/>
          </a:p>
          <a:p>
            <a:pPr marL="342900" indent="-342900">
              <a:buAutoNum type="arabicPeriod"/>
            </a:pPr>
            <a:endParaRPr lang="es-CO" dirty="0" smtClean="0"/>
          </a:p>
          <a:p>
            <a:pPr marL="342900" indent="-342900">
              <a:buAutoNum type="arabicPeriod"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332656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Paste two images and write 5 comparative sentences using to be + AS . . . AS</a:t>
            </a:r>
            <a:endParaRPr lang="en-US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481138"/>
          <a:ext cx="864096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37084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r>
                        <a:rPr lang="en-US" noProof="0" dirty="0" smtClean="0"/>
                        <a:t>Lisa is as young as Bart</a:t>
                      </a:r>
                    </a:p>
                    <a:p>
                      <a:pPr algn="just"/>
                      <a:r>
                        <a:rPr lang="en-US" noProof="0" dirty="0" smtClean="0"/>
                        <a:t>Bart is not</a:t>
                      </a:r>
                      <a:r>
                        <a:rPr lang="en-US" baseline="0" noProof="0" dirty="0" smtClean="0"/>
                        <a:t> as intelligent as Lisa</a:t>
                      </a:r>
                      <a:endParaRPr lang="en-US" noProof="0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pPr algn="l"/>
                      <a:r>
                        <a:rPr lang="es-CO" dirty="0" smtClean="0"/>
                        <a:t>Lisa es</a:t>
                      </a:r>
                      <a:r>
                        <a:rPr lang="es-CO" baseline="0" dirty="0" smtClean="0"/>
                        <a:t> tan joven como Bart</a:t>
                      </a:r>
                    </a:p>
                    <a:p>
                      <a:pPr algn="just"/>
                      <a:r>
                        <a:rPr lang="es-CO" baseline="0" dirty="0" smtClean="0"/>
                        <a:t>Bart no es tan inteligente como Lisa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7 Imagen" descr="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379021"/>
            <a:ext cx="2160240" cy="2482027"/>
          </a:xfrm>
          <a:prstGeom prst="rect">
            <a:avLst/>
          </a:prstGeom>
        </p:spPr>
      </p:pic>
      <p:pic>
        <p:nvPicPr>
          <p:cNvPr id="9" name="8 Imagen" descr="14 (2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628800"/>
            <a:ext cx="2797608" cy="1800200"/>
          </a:xfrm>
          <a:prstGeom prst="rect">
            <a:avLst/>
          </a:prstGeom>
        </p:spPr>
      </p:pic>
      <p:pic>
        <p:nvPicPr>
          <p:cNvPr id="10" name="Imagen 2" descr="MCj02220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1451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n 1" descr="C:\Users\Diego\Desktop\Quinto-uno\micr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8650" y="0"/>
            <a:ext cx="895350" cy="74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27583" y="1196752"/>
          <a:ext cx="7272807" cy="2366509"/>
        </p:xfrm>
        <a:graphic>
          <a:graphicData uri="http://schemas.openxmlformats.org/drawingml/2006/table">
            <a:tbl>
              <a:tblPr/>
              <a:tblGrid>
                <a:gridCol w="1165348"/>
                <a:gridCol w="1201368"/>
                <a:gridCol w="1214783"/>
                <a:gridCol w="1219480"/>
                <a:gridCol w="1273814"/>
                <a:gridCol w="1198014"/>
              </a:tblGrid>
              <a:tr h="260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 smtClean="0">
                          <a:latin typeface="Calibri"/>
                          <a:ea typeface="Times New Roman"/>
                          <a:cs typeface="Times New Roman"/>
                        </a:rPr>
                        <a:t>First </a:t>
                      </a:r>
                      <a:endParaRPr lang="es-CO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>
                          <a:latin typeface="Calibri"/>
                          <a:ea typeface="Times New Roman"/>
                          <a:cs typeface="Times New Roman"/>
                        </a:rPr>
                        <a:t>second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>
                          <a:latin typeface="Calibri"/>
                          <a:ea typeface="Times New Roman"/>
                          <a:cs typeface="Times New Roman"/>
                        </a:rPr>
                        <a:t>then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>
                          <a:latin typeface="Calibri"/>
                          <a:ea typeface="Times New Roman"/>
                          <a:cs typeface="Times New Roman"/>
                        </a:rPr>
                        <a:t>later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>
                          <a:latin typeface="Calibri"/>
                          <a:ea typeface="Times New Roman"/>
                          <a:cs typeface="Times New Roman"/>
                        </a:rPr>
                        <a:t>After that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>
                          <a:latin typeface="Calibri"/>
                          <a:ea typeface="Times New Roman"/>
                          <a:cs typeface="Times New Roman"/>
                        </a:rPr>
                        <a:t>And finally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404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i="0">
                          <a:latin typeface="Calibri"/>
                          <a:ea typeface="Times New Roman"/>
                          <a:cs typeface="Times New Roman"/>
                        </a:rPr>
                        <a:t>Get up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i="0">
                          <a:latin typeface="Calibri"/>
                          <a:ea typeface="Times New Roman"/>
                          <a:cs typeface="Times New Roman"/>
                        </a:rPr>
                        <a:t>Take a shower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i="0">
                          <a:latin typeface="Calibri"/>
                          <a:ea typeface="Times New Roman"/>
                          <a:cs typeface="Times New Roman"/>
                        </a:rPr>
                        <a:t>Eat breakfast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i="0">
                          <a:latin typeface="Calibri"/>
                          <a:ea typeface="Times New Roman"/>
                          <a:cs typeface="Times New Roman"/>
                        </a:rPr>
                        <a:t>Turn on your PC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i="0">
                          <a:latin typeface="Calibri"/>
                          <a:ea typeface="Times New Roman"/>
                          <a:cs typeface="Times New Roman"/>
                        </a:rPr>
                        <a:t>Do the tasks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i="0">
                          <a:latin typeface="Calibri"/>
                          <a:ea typeface="Times New Roman"/>
                          <a:cs typeface="Times New Roman"/>
                        </a:rPr>
                        <a:t>Send the file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4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8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i="0">
                          <a:latin typeface="Calibri"/>
                          <a:ea typeface="Times New Roman"/>
                          <a:cs typeface="Times New Roman"/>
                        </a:rPr>
                        <a:t>Primero: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i="0">
                          <a:latin typeface="Calibri"/>
                          <a:ea typeface="Times New Roman"/>
                          <a:cs typeface="Times New Roman"/>
                        </a:rPr>
                        <a:t>Levántese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i="0">
                          <a:latin typeface="Calibri"/>
                          <a:ea typeface="Times New Roman"/>
                          <a:cs typeface="Times New Roman"/>
                        </a:rPr>
                        <a:t>Segundo: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i="0">
                          <a:latin typeface="Calibri"/>
                          <a:ea typeface="Times New Roman"/>
                          <a:cs typeface="Times New Roman"/>
                        </a:rPr>
                        <a:t>Tome un baño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i="0" dirty="0">
                          <a:latin typeface="Calibri"/>
                          <a:ea typeface="Times New Roman"/>
                          <a:cs typeface="Times New Roman"/>
                        </a:rPr>
                        <a:t>Luego:</a:t>
                      </a:r>
                      <a:endParaRPr lang="es-CO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i="0" dirty="0">
                          <a:latin typeface="Calibri"/>
                          <a:ea typeface="Times New Roman"/>
                          <a:cs typeface="Times New Roman"/>
                        </a:rPr>
                        <a:t>Desayune </a:t>
                      </a:r>
                      <a:endParaRPr lang="es-CO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i="0">
                          <a:latin typeface="Calibri"/>
                          <a:ea typeface="Times New Roman"/>
                          <a:cs typeface="Times New Roman"/>
                        </a:rPr>
                        <a:t>Más tarde: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i="0">
                          <a:latin typeface="Calibri"/>
                          <a:ea typeface="Times New Roman"/>
                          <a:cs typeface="Times New Roman"/>
                        </a:rPr>
                        <a:t>Encienda su PC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i="0">
                          <a:latin typeface="Calibri"/>
                          <a:ea typeface="Times New Roman"/>
                          <a:cs typeface="Times New Roman"/>
                        </a:rPr>
                        <a:t>Después de eso: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i="0">
                          <a:latin typeface="Calibri"/>
                          <a:ea typeface="Times New Roman"/>
                          <a:cs typeface="Times New Roman"/>
                        </a:rPr>
                        <a:t>Haga las tareas</a:t>
                      </a:r>
                      <a:endParaRPr lang="es-CO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b="1" i="0" dirty="0">
                          <a:latin typeface="Calibri"/>
                          <a:ea typeface="Times New Roman"/>
                          <a:cs typeface="Times New Roman"/>
                        </a:rPr>
                        <a:t>Y finalmente:</a:t>
                      </a:r>
                      <a:endParaRPr lang="es-CO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000" i="0" dirty="0">
                          <a:latin typeface="Calibri"/>
                          <a:ea typeface="Times New Roman"/>
                          <a:cs typeface="Times New Roman"/>
                        </a:rPr>
                        <a:t>Envíe el archivo</a:t>
                      </a:r>
                      <a:endParaRPr lang="es-CO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43" marR="59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3275856" y="1916832"/>
            <a:ext cx="1008063" cy="914400"/>
          </a:xfrm>
          <a:prstGeom prst="rect">
            <a:avLst/>
          </a:prstGeom>
          <a:noFill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899592" y="1988840"/>
            <a:ext cx="936104" cy="731837"/>
          </a:xfrm>
          <a:prstGeom prst="rect">
            <a:avLst/>
          </a:prstGeom>
          <a:noFill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2123728" y="1988840"/>
            <a:ext cx="852934" cy="985837"/>
          </a:xfrm>
          <a:prstGeom prst="rect">
            <a:avLst/>
          </a:prstGeom>
          <a:noFill/>
        </p:spPr>
      </p:pic>
      <p:pic>
        <p:nvPicPr>
          <p:cNvPr id="2051" name="Picture 3" descr="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1916832"/>
            <a:ext cx="1004888" cy="1014412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>
            <a:grayscl/>
          </a:blip>
          <a:srcRect/>
          <a:stretch>
            <a:fillRect/>
          </a:stretch>
        </p:blipFill>
        <p:spPr bwMode="auto">
          <a:xfrm>
            <a:off x="5868144" y="1988840"/>
            <a:ext cx="936104" cy="839787"/>
          </a:xfrm>
          <a:prstGeom prst="rect">
            <a:avLst/>
          </a:prstGeom>
          <a:noFill/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7" cstate="print">
            <a:grayscl/>
          </a:blip>
          <a:srcRect/>
          <a:stretch>
            <a:fillRect/>
          </a:stretch>
        </p:blipFill>
        <p:spPr bwMode="auto">
          <a:xfrm>
            <a:off x="7020272" y="1916832"/>
            <a:ext cx="901700" cy="950912"/>
          </a:xfrm>
          <a:prstGeom prst="rect">
            <a:avLst/>
          </a:prstGeom>
          <a:noFill/>
        </p:spPr>
      </p:pic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259632" y="3933056"/>
          <a:ext cx="7416823" cy="2141037"/>
        </p:xfrm>
        <a:graphic>
          <a:graphicData uri="http://schemas.openxmlformats.org/drawingml/2006/table">
            <a:tbl>
              <a:tblPr/>
              <a:tblGrid>
                <a:gridCol w="1296144"/>
                <a:gridCol w="1296144"/>
                <a:gridCol w="1224136"/>
                <a:gridCol w="1152128"/>
                <a:gridCol w="1224136"/>
                <a:gridCol w="1224135"/>
              </a:tblGrid>
              <a:tr h="2236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i="0" dirty="0">
                          <a:latin typeface="Calibri"/>
                          <a:ea typeface="Times New Roman"/>
                          <a:cs typeface="Times New Roman"/>
                        </a:rPr>
                        <a:t>first</a:t>
                      </a: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i="0">
                          <a:latin typeface="Calibri"/>
                          <a:ea typeface="Times New Roman"/>
                          <a:cs typeface="Times New Roman"/>
                        </a:rPr>
                        <a:t>second</a:t>
                      </a: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i="0" dirty="0">
                          <a:latin typeface="Calibri"/>
                          <a:ea typeface="Times New Roman"/>
                          <a:cs typeface="Times New Roman"/>
                        </a:rPr>
                        <a:t>then</a:t>
                      </a: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i="0">
                          <a:latin typeface="Calibri"/>
                          <a:ea typeface="Times New Roman"/>
                          <a:cs typeface="Times New Roman"/>
                        </a:rPr>
                        <a:t>later</a:t>
                      </a: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i="0">
                          <a:latin typeface="Calibri"/>
                          <a:ea typeface="Times New Roman"/>
                          <a:cs typeface="Times New Roman"/>
                        </a:rPr>
                        <a:t>After that</a:t>
                      </a: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i="0">
                          <a:latin typeface="Calibri"/>
                          <a:ea typeface="Times New Roman"/>
                          <a:cs typeface="Times New Roman"/>
                        </a:rPr>
                        <a:t>And finally</a:t>
                      </a: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82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8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b="1" i="0">
                          <a:latin typeface="Calibri"/>
                          <a:ea typeface="Times New Roman"/>
                          <a:cs typeface="Times New Roman"/>
                        </a:rPr>
                        <a:t>Primero:</a:t>
                      </a: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b="1" i="0">
                          <a:latin typeface="Calibri"/>
                          <a:ea typeface="Times New Roman"/>
                          <a:cs typeface="Times New Roman"/>
                        </a:rPr>
                        <a:t>Segundo:</a:t>
                      </a: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b="1" i="0">
                          <a:latin typeface="Calibri"/>
                          <a:ea typeface="Times New Roman"/>
                          <a:cs typeface="Times New Roman"/>
                        </a:rPr>
                        <a:t>Luego:</a:t>
                      </a: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b="1" i="0">
                          <a:latin typeface="Calibri"/>
                          <a:ea typeface="Times New Roman"/>
                          <a:cs typeface="Times New Roman"/>
                        </a:rPr>
                        <a:t>Más tarde:</a:t>
                      </a: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b="1" i="0">
                          <a:latin typeface="Calibri"/>
                          <a:ea typeface="Times New Roman"/>
                          <a:cs typeface="Times New Roman"/>
                        </a:rPr>
                        <a:t>Después de eso:</a:t>
                      </a:r>
                      <a:endParaRPr lang="es-CO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b="1" i="0" dirty="0">
                          <a:latin typeface="Calibri"/>
                          <a:ea typeface="Times New Roman"/>
                          <a:cs typeface="Times New Roman"/>
                        </a:rPr>
                        <a:t>Y finalmente:</a:t>
                      </a:r>
                      <a:endParaRPr lang="es-CO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196" marR="6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755576" y="188640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Give instructions, in English and Spanish, using images and verbs. Follow the model.</a:t>
            </a:r>
          </a:p>
          <a:p>
            <a:pPr algn="just"/>
            <a:r>
              <a:rPr lang="en-US" dirty="0" smtClean="0"/>
              <a:t>Write a title:  </a:t>
            </a:r>
            <a:r>
              <a:rPr lang="en-US" b="1" i="1" dirty="0" smtClean="0"/>
              <a:t>how to study at Cibercolegio</a:t>
            </a:r>
            <a:endParaRPr lang="en-US" b="1" i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259632" y="3573016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Title: </a:t>
            </a:r>
            <a:r>
              <a:rPr lang="es-CO" b="1" dirty="0" smtClean="0"/>
              <a:t>How to . . .</a:t>
            </a:r>
            <a:endParaRPr lang="es-CO" b="1" dirty="0"/>
          </a:p>
        </p:txBody>
      </p:sp>
      <p:pic>
        <p:nvPicPr>
          <p:cNvPr id="14" name="Imagen 2" descr="MCj0222053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81451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14 Rectángulo"/>
          <p:cNvSpPr/>
          <p:nvPr/>
        </p:nvSpPr>
        <p:spPr>
          <a:xfrm>
            <a:off x="323528" y="4149080"/>
            <a:ext cx="827584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verbo</a:t>
            </a:r>
            <a:endParaRPr lang="es-ES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51520" y="4869160"/>
            <a:ext cx="9716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imagen</a:t>
            </a:r>
            <a:endParaRPr lang="es-ES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756084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899592" y="18864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Activity.  Connect the sentences with the corresponding images, then send the pronunciation</a:t>
            </a:r>
            <a:endParaRPr lang="en-US" dirty="0"/>
          </a:p>
        </p:txBody>
      </p:sp>
      <p:pic>
        <p:nvPicPr>
          <p:cNvPr id="6" name="Imagen 2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1451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Imagen 1" descr="C:\Users\Diego\Desktop\Quinto-uno\mic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8650" y="0"/>
            <a:ext cx="895350" cy="74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23529" y="980721"/>
          <a:ext cx="8640958" cy="4971439"/>
        </p:xfrm>
        <a:graphic>
          <a:graphicData uri="http://schemas.openxmlformats.org/drawingml/2006/table">
            <a:tbl>
              <a:tblPr/>
              <a:tblGrid>
                <a:gridCol w="3672407"/>
                <a:gridCol w="1440160"/>
                <a:gridCol w="3528391"/>
              </a:tblGrid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b="1" dirty="0">
                          <a:latin typeface="Arial"/>
                          <a:ea typeface="Calibri"/>
                          <a:cs typeface="Times New Roman"/>
                        </a:rPr>
                        <a:t>Because</a:t>
                      </a:r>
                      <a:endParaRPr lang="es-CO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latin typeface="Arial"/>
                          <a:ea typeface="Calibri"/>
                          <a:cs typeface="Times New Roman"/>
                        </a:rPr>
                        <a:t>They are eating</a:t>
                      </a: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latin typeface="Arial"/>
                          <a:ea typeface="Calibri"/>
                          <a:cs typeface="Times New Roman"/>
                        </a:rPr>
                        <a:t>because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latin typeface="Arial"/>
                          <a:ea typeface="Calibri"/>
                          <a:cs typeface="Times New Roman"/>
                        </a:rPr>
                        <a:t>They are </a:t>
                      </a:r>
                      <a:r>
                        <a:rPr lang="es-CO" sz="1600" b="1" dirty="0" smtClean="0">
                          <a:latin typeface="Arial"/>
                          <a:ea typeface="Calibri"/>
                          <a:cs typeface="Times New Roman"/>
                        </a:rPr>
                        <a:t>hungry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Ellos están comiendo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porque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Ellos están hambrientos (tienen</a:t>
                      </a:r>
                      <a:r>
                        <a:rPr lang="es-CO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hambre)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1. 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2. 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3. 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latin typeface="Arial"/>
                          <a:ea typeface="Calibri"/>
                          <a:cs typeface="Times New Roman"/>
                        </a:rPr>
                        <a:t>and  </a:t>
                      </a: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latin typeface="Arial"/>
                          <a:ea typeface="Calibri"/>
                          <a:cs typeface="Times New Roman"/>
                        </a:rPr>
                        <a:t>She is </a:t>
                      </a:r>
                      <a:r>
                        <a:rPr lang="es-CO" sz="1600" b="1" dirty="0" err="1">
                          <a:latin typeface="Arial"/>
                          <a:ea typeface="Calibri"/>
                          <a:cs typeface="Times New Roman"/>
                        </a:rPr>
                        <a:t>sad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latin typeface="Arial"/>
                          <a:ea typeface="Calibri"/>
                          <a:cs typeface="Times New Roman"/>
                        </a:rPr>
                        <a:t>and </a:t>
                      </a: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latin typeface="Arial"/>
                          <a:ea typeface="Calibri"/>
                          <a:cs typeface="Times New Roman"/>
                        </a:rPr>
                        <a:t>He is Nervous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Ella está triste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Él está</a:t>
                      </a:r>
                      <a:r>
                        <a:rPr lang="es-CO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nervioso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latin typeface="Arial"/>
                          <a:ea typeface="Calibri"/>
                          <a:cs typeface="Times New Roman"/>
                        </a:rPr>
                        <a:t>But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Arial"/>
                          <a:ea typeface="Calibri"/>
                          <a:cs typeface="Times New Roman"/>
                        </a:rPr>
                        <a:t>He isn’t happy</a:t>
                      </a:r>
                      <a:endParaRPr lang="en-US" sz="16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smtClean="0">
                          <a:latin typeface="Arial"/>
                          <a:ea typeface="Calibri"/>
                          <a:cs typeface="Times New Roman"/>
                        </a:rPr>
                        <a:t>but</a:t>
                      </a:r>
                      <a:endParaRPr lang="en-US" sz="16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Arial"/>
                          <a:ea typeface="Calibri"/>
                          <a:cs typeface="Times New Roman"/>
                        </a:rPr>
                        <a:t>He is smiling </a:t>
                      </a:r>
                      <a:endParaRPr lang="en-US" sz="16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Él no está feliz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pero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Él está sonriendo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899592" y="0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Make sentences using verbs and adjectives from list in “</a:t>
            </a:r>
            <a:r>
              <a:rPr lang="es-CO" dirty="0" smtClean="0"/>
              <a:t>adjetivos y verbos, causa, adición, efecto</a:t>
            </a:r>
            <a:r>
              <a:rPr lang="en-US" dirty="0" smtClean="0"/>
              <a:t>”, then send the pronunciation </a:t>
            </a:r>
            <a:endParaRPr lang="es-CO" dirty="0"/>
          </a:p>
        </p:txBody>
      </p:sp>
      <p:pic>
        <p:nvPicPr>
          <p:cNvPr id="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451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1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8650" y="0"/>
            <a:ext cx="895350" cy="74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8A8F6E-BFF1-4AB7-A473-1F6F3B1895B5}"/>
</file>

<file path=customXml/itemProps2.xml><?xml version="1.0" encoding="utf-8"?>
<ds:datastoreItem xmlns:ds="http://schemas.openxmlformats.org/officeDocument/2006/customXml" ds:itemID="{F307D39A-3DF2-4089-A06C-1C5A4A906E33}"/>
</file>

<file path=customXml/itemProps3.xml><?xml version="1.0" encoding="utf-8"?>
<ds:datastoreItem xmlns:ds="http://schemas.openxmlformats.org/officeDocument/2006/customXml" ds:itemID="{20BFC488-008F-42BD-9A36-588C8A44599E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671</TotalTime>
  <Words>278</Words>
  <Application>Microsoft Office PowerPoint</Application>
  <PresentationFormat>Presentación en pantalla (4:3)</PresentationFormat>
  <Paragraphs>94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Concurrencia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102</cp:revision>
  <dcterms:created xsi:type="dcterms:W3CDTF">2009-03-25T12:49:46Z</dcterms:created>
  <dcterms:modified xsi:type="dcterms:W3CDTF">2011-03-29T01:50:09Z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