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Layouts/slideLayout11.xml" ContentType="application/vnd.openxmlformats-officedocument.presentationml.slideLayout+xml"/>
  <Override PartName="/ppt/slideLayouts/slideLayout9.xml" ContentType="application/vnd.openxmlformats-officedocument.presentationml.slideLayout+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8.xml" ContentType="application/vnd.openxmlformats-officedocument.presentationml.slideLayout+xml"/>
  <Override PartName="/ppt/slideLayouts/slideLayout10.xml" ContentType="application/vnd.openxmlformats-officedocument.presentationml.slideLayout+xml"/>
  <Override PartName="/ppt/slideLayouts/slideLayout7.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notesMasters/notesMaster1.xml" ContentType="application/vnd.openxmlformats-officedocument.presentationml.notesMaster+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Override PartName="/ppt/tableStyles.xml" ContentType="application/vnd.openxmlformats-officedocument.presentationml.tableStyles+xml"/>
  <Override PartName="/ppt/presProps.xml" ContentType="application/vnd.openxmlformats-officedocument.presentationml.presProps+xml"/>
  <Override PartName="/docProps/app.xml" ContentType="application/vnd.openxmlformats-officedocument.extended-properties+xml"/>
  <Override PartName="/docProps/core.xml" ContentType="application/vnd.openxmlformats-package.core-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notesMasterIdLst>
    <p:notesMasterId r:id="rId6"/>
  </p:notesMasterIdLst>
  <p:sldIdLst>
    <p:sldId id="258" r:id="rId2"/>
    <p:sldId id="260" r:id="rId3"/>
    <p:sldId id="259" r:id="rId4"/>
    <p:sldId id="261" r:id="rId5"/>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15620" autoAdjust="0"/>
    <p:restoredTop sz="73167" autoAdjust="0"/>
  </p:normalViewPr>
  <p:slideViewPr>
    <p:cSldViewPr>
      <p:cViewPr>
        <p:scale>
          <a:sx n="66" d="100"/>
          <a:sy n="66" d="100"/>
        </p:scale>
        <p:origin x="-1746" y="-384"/>
      </p:cViewPr>
      <p:guideLst>
        <p:guide orient="horz" pos="2160"/>
        <p:guide pos="2880"/>
      </p:guideLst>
    </p:cSldViewPr>
  </p:slideViewPr>
  <p:outlineViewPr>
    <p:cViewPr>
      <p:scale>
        <a:sx n="33" d="100"/>
        <a:sy n="33" d="100"/>
      </p:scale>
      <p:origin x="0" y="8178"/>
    </p:cViewPr>
  </p:outlineViewPr>
  <p:notesTextViewPr>
    <p:cViewPr>
      <p:scale>
        <a:sx n="100" d="100"/>
        <a:sy n="100" d="100"/>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13" Type="http://schemas.openxmlformats.org/officeDocument/2006/relationships/customXml" Target="../customXml/item3.xml"/><Relationship Id="rId3" Type="http://schemas.openxmlformats.org/officeDocument/2006/relationships/slide" Target="slides/slide2.xml"/><Relationship Id="rId7" Type="http://schemas.openxmlformats.org/officeDocument/2006/relationships/presProps" Target="presProps.xml"/><Relationship Id="rId12" Type="http://schemas.openxmlformats.org/officeDocument/2006/relationships/customXml" Target="../customXml/item2.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customXml" Target="../customXml/item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BC43FA4-7B00-4E4B-8EDC-996C9AC56E84}" type="datetimeFigureOut">
              <a:rPr lang="es-CO" smtClean="0"/>
              <a:pPr/>
              <a:t>30/03/2011</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0105B4-A98B-4D7F-9F96-271A46522BCD}" type="slidenum">
              <a:rPr lang="es-CO" smtClean="0"/>
              <a:pPr/>
              <a:t>‹Nº›</a:t>
            </a:fld>
            <a:endParaRPr lang="es-CO"/>
          </a:p>
        </p:txBody>
      </p:sp>
    </p:spTree>
    <p:extLst>
      <p:ext uri="{BB962C8B-B14F-4D97-AF65-F5344CB8AC3E}">
        <p14:creationId xmlns="" xmlns:p14="http://schemas.microsoft.com/office/powerpoint/2010/main" val="182683174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2.gif"/><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gi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10" name="9 Triángulo rectángulo"/>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8 Título"/>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s-ES" smtClean="0"/>
              <a:t>Haga clic para modificar el estilo de subtítulo del patrón</a:t>
            </a:r>
            <a:endParaRPr kumimoji="0" lang="en-US"/>
          </a:p>
        </p:txBody>
      </p:sp>
      <p:grpSp>
        <p:nvGrpSpPr>
          <p:cNvPr id="2" name="1 Grupo"/>
          <p:cNvGrpSpPr/>
          <p:nvPr/>
        </p:nvGrpSpPr>
        <p:grpSpPr>
          <a:xfrm>
            <a:off x="-3765" y="4953000"/>
            <a:ext cx="9147765" cy="1912088"/>
            <a:chOff x="-3765" y="4832896"/>
            <a:chExt cx="9147765" cy="2032192"/>
          </a:xfrm>
        </p:grpSpPr>
        <p:sp>
          <p:nvSpPr>
            <p:cNvPr id="7" name="6 Forma libre"/>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7 Forma libre"/>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10 Forma libre"/>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11 Conector recto"/>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29 Marcador de fecha"/>
          <p:cNvSpPr>
            <a:spLocks noGrp="1"/>
          </p:cNvSpPr>
          <p:nvPr>
            <p:ph type="dt" sz="half" idx="10"/>
          </p:nvPr>
        </p:nvSpPr>
        <p:spPr/>
        <p:txBody>
          <a:bodyPr/>
          <a:lstStyle>
            <a:lvl1pPr>
              <a:defRPr>
                <a:solidFill>
                  <a:srgbClr val="FFFFFF"/>
                </a:solidFill>
              </a:defRPr>
            </a:lvl1pPr>
            <a:extLst/>
          </a:lstStyle>
          <a:p>
            <a:fld id="{7A847CFC-816F-41D0-AAC0-9BF4FEBC753E}" type="datetimeFigureOut">
              <a:rPr lang="es-ES" smtClean="0"/>
              <a:pPr/>
              <a:t>30/03/2011</a:t>
            </a:fld>
            <a:endParaRPr lang="es-ES"/>
          </a:p>
        </p:txBody>
      </p:sp>
      <p:sp>
        <p:nvSpPr>
          <p:cNvPr id="19" name="18 Marcador de pie de página"/>
          <p:cNvSpPr>
            <a:spLocks noGrp="1"/>
          </p:cNvSpPr>
          <p:nvPr>
            <p:ph type="ftr" sz="quarter" idx="11"/>
          </p:nvPr>
        </p:nvSpPr>
        <p:spPr/>
        <p:txBody>
          <a:bodyPr/>
          <a:lstStyle>
            <a:lvl1pPr>
              <a:defRPr>
                <a:solidFill>
                  <a:schemeClr val="accent1">
                    <a:tint val="20000"/>
                  </a:schemeClr>
                </a:solidFill>
              </a:defRPr>
            </a:lvl1pPr>
            <a:extLst/>
          </a:lstStyle>
          <a:p>
            <a:endParaRPr lang="es-ES"/>
          </a:p>
        </p:txBody>
      </p:sp>
      <p:sp>
        <p:nvSpPr>
          <p:cNvPr id="27" name="26 Marcador de número de diapositiva"/>
          <p:cNvSpPr>
            <a:spLocks noGrp="1"/>
          </p:cNvSpPr>
          <p:nvPr>
            <p:ph type="sldNum" sz="quarter" idx="12"/>
          </p:nvPr>
        </p:nvSpPr>
        <p:spPr/>
        <p:txBody>
          <a:bodyPr/>
          <a:lstStyle>
            <a:lvl1pPr>
              <a:defRPr>
                <a:solidFill>
                  <a:srgbClr val="FFFFFF"/>
                </a:solidFill>
              </a:defRPr>
            </a:lvl1pPr>
            <a:extLst/>
          </a:lstStyle>
          <a:p>
            <a:fld id="{132FADFE-3B8F-471C-ABF0-DBC7717ECBBC}" type="slidenum">
              <a:rPr lang="es-ES" smtClean="0"/>
              <a:pPr/>
              <a:t>‹Nº›</a:t>
            </a:fld>
            <a:endParaRPr lang="es-ES"/>
          </a:p>
        </p:txBody>
      </p:sp>
      <p:pic>
        <p:nvPicPr>
          <p:cNvPr id="14" name="13 Imagen" descr="logocibernuevo.gif"/>
          <p:cNvPicPr>
            <a:picLocks noChangeAspect="1"/>
          </p:cNvPicPr>
          <p:nvPr userDrawn="1"/>
        </p:nvPicPr>
        <p:blipFill>
          <a:blip r:embed="rId3" cstate="print"/>
          <a:stretch>
            <a:fillRect/>
          </a:stretch>
        </p:blipFill>
        <p:spPr>
          <a:xfrm>
            <a:off x="0" y="0"/>
            <a:ext cx="3067050" cy="1028700"/>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1481329"/>
            <a:ext cx="8229600" cy="4386071"/>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44013" y="274640"/>
            <a:ext cx="1777470" cy="5592761"/>
          </a:xfrm>
        </p:spPr>
        <p:txBody>
          <a:bodyPr vert="eaVert"/>
          <a:lstStyle>
            <a:extLs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41"/>
            <a:ext cx="6324600" cy="5592760"/>
          </a:xfrm>
        </p:spPr>
        <p:txBody>
          <a:bodyPr vert="eaVert"/>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3" name="2 Marcador de contenido"/>
          <p:cNvSpPr>
            <a:spLocks noGrp="1"/>
          </p:cNvSpPr>
          <p:nvPr>
            <p:ph idx="1"/>
          </p:nvPr>
        </p:nvSpPr>
        <p:spPr/>
        <p:txBody>
          <a:bodyPr/>
          <a:lstStyle>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pic>
        <p:nvPicPr>
          <p:cNvPr id="8" name="7 Imagen" descr="logocibernuevo.gif"/>
          <p:cNvPicPr>
            <a:picLocks noChangeAspect="1"/>
          </p:cNvPicPr>
          <p:nvPr userDrawn="1"/>
        </p:nvPicPr>
        <p:blipFill>
          <a:blip r:embed="rId2" cstate="print"/>
          <a:stretch>
            <a:fillRect/>
          </a:stretch>
        </p:blipFill>
        <p:spPr>
          <a:xfrm>
            <a:off x="6076950" y="5829300"/>
            <a:ext cx="3067050" cy="10287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bg>
      <p:bgRef idx="1002">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5" name="4 Marcador de pie de página"/>
          <p:cNvSpPr>
            <a:spLocks noGrp="1"/>
          </p:cNvSpPr>
          <p:nvPr>
            <p:ph type="ftr" sz="quarter" idx="11"/>
          </p:nvPr>
        </p:nvSpPr>
        <p:spPr/>
        <p:txBody>
          <a:bodyPr/>
          <a:lstStyle>
            <a:extLst/>
          </a:lstStyle>
          <a:p>
            <a:endParaRPr lang="es-ES"/>
          </a:p>
        </p:txBody>
      </p:sp>
      <p:sp>
        <p:nvSpPr>
          <p:cNvPr id="6" name="5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7" name="6 Cheurón"/>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7 Cheurón"/>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bg>
      <p:bgRef idx="1002">
        <a:schemeClr val="bg1"/>
      </p:bgRef>
    </p:bg>
    <p:spTree>
      <p:nvGrpSpPr>
        <p:cNvPr id="1" name=""/>
        <p:cNvGrpSpPr/>
        <p:nvPr/>
      </p:nvGrpSpPr>
      <p:grpSpPr>
        <a:xfrm>
          <a:off x="0" y="0"/>
          <a:ext cx="0" cy="0"/>
          <a:chOff x="0" y="0"/>
          <a:chExt cx="0" cy="0"/>
        </a:xfrm>
      </p:grpSpPr>
      <p:sp>
        <p:nvSpPr>
          <p:cNvPr id="3" name="2 Marcador de contenido"/>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8" name="7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8229600" cy="1143000"/>
          </a:xfrm>
        </p:spPr>
        <p:txBody>
          <a:bodyPr anchor="ctr"/>
          <a:lstStyle>
            <a:lvl1pPr>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8" name="7 Marcador de pie de página"/>
          <p:cNvSpPr>
            <a:spLocks noGrp="1"/>
          </p:cNvSpPr>
          <p:nvPr>
            <p:ph type="ftr" sz="quarter" idx="11"/>
          </p:nvPr>
        </p:nvSpPr>
        <p:spPr/>
        <p:txBody>
          <a:bodyPr/>
          <a:lstStyle>
            <a:extLst/>
          </a:lstStyle>
          <a:p>
            <a:endParaRPr lang="es-ES"/>
          </a:p>
        </p:txBody>
      </p:sp>
      <p:sp>
        <p:nvSpPr>
          <p:cNvPr id="9" name="8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bg>
      <p:bgRef idx="1002">
        <a:schemeClr val="bg1"/>
      </p:bgRef>
    </p:bg>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4" name="3 Marcador de pie de página"/>
          <p:cNvSpPr>
            <a:spLocks noGrp="1"/>
          </p:cNvSpPr>
          <p:nvPr>
            <p:ph type="ftr" sz="quarter" idx="11"/>
          </p:nvPr>
        </p:nvSpPr>
        <p:spPr/>
        <p:txBody>
          <a:bodyPr/>
          <a:lstStyle>
            <a:extLst/>
          </a:lstStyle>
          <a:p>
            <a:endParaRPr lang="es-ES"/>
          </a:p>
        </p:txBody>
      </p:sp>
      <p:sp>
        <p:nvSpPr>
          <p:cNvPr id="5" name="4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
        <p:nvSpPr>
          <p:cNvPr id="6" name="5 Título"/>
          <p:cNvSpPr>
            <a:spLocks noGrp="1"/>
          </p:cNvSpPr>
          <p:nvPr>
            <p:ph type="title"/>
          </p:nvPr>
        </p:nvSpPr>
        <p:spPr/>
        <p:txBody>
          <a:bodyPr rtlCol="0"/>
          <a:lstStyle>
            <a:extLst/>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extLst/>
          </a:lstStyle>
          <a:p>
            <a:fld id="{7A847CFC-816F-41D0-AAC0-9BF4FEBC753E}" type="datetimeFigureOut">
              <a:rPr lang="es-ES" smtClean="0"/>
              <a:pPr/>
              <a:t>30/03/2011</a:t>
            </a:fld>
            <a:endParaRPr lang="es-ES"/>
          </a:p>
        </p:txBody>
      </p:sp>
      <p:sp>
        <p:nvSpPr>
          <p:cNvPr id="3" name="2 Marcador de pie de página"/>
          <p:cNvSpPr>
            <a:spLocks noGrp="1"/>
          </p:cNvSpPr>
          <p:nvPr>
            <p:ph type="ftr" sz="quarter" idx="11"/>
          </p:nvPr>
        </p:nvSpPr>
        <p:spPr/>
        <p:txBody>
          <a:bodyPr/>
          <a:lstStyle>
            <a:extLst/>
          </a:lstStyle>
          <a:p>
            <a:endParaRPr lang="es-ES"/>
          </a:p>
        </p:txBody>
      </p:sp>
      <p:sp>
        <p:nvSpPr>
          <p:cNvPr id="4" name="3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3">
        <a:schemeClr val="bg1"/>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a:xfrm>
            <a:off x="6727032" y="6407944"/>
            <a:ext cx="1920240" cy="365760"/>
          </a:xfrm>
        </p:spPr>
        <p:txBody>
          <a:bodyPr/>
          <a:lstStyle>
            <a:extLst/>
          </a:lstStyle>
          <a:p>
            <a:fld id="{7A847CFC-816F-41D0-AAC0-9BF4FEBC753E}" type="datetimeFigureOut">
              <a:rPr lang="es-ES" smtClean="0"/>
              <a:pPr/>
              <a:t>30/03/2011</a:t>
            </a:fld>
            <a:endParaRPr lang="es-ES"/>
          </a:p>
        </p:txBody>
      </p:sp>
      <p:sp>
        <p:nvSpPr>
          <p:cNvPr id="6" name="5 Marcador de pie de página"/>
          <p:cNvSpPr>
            <a:spLocks noGrp="1"/>
          </p:cNvSpPr>
          <p:nvPr>
            <p:ph type="ftr" sz="quarter" idx="11"/>
          </p:nvPr>
        </p:nvSpPr>
        <p:spPr/>
        <p:txBody>
          <a:bodyPr/>
          <a:lstStyle>
            <a:extLst/>
          </a:lstStyle>
          <a:p>
            <a:endParaRPr lang="es-ES"/>
          </a:p>
        </p:txBody>
      </p:sp>
      <p:sp>
        <p:nvSpPr>
          <p:cNvPr id="7" name="6 Marcador de número de diapositiva"/>
          <p:cNvSpPr>
            <a:spLocks noGrp="1"/>
          </p:cNvSpPr>
          <p:nvPr>
            <p:ph type="sldNum" sz="quarter" idx="12"/>
          </p:nvPr>
        </p:nvSpPr>
        <p:spPr/>
        <p:txBody>
          <a:bodyPr/>
          <a:lstStyle>
            <a:extLst/>
          </a:lstStyle>
          <a:p>
            <a:fld id="{132FADFE-3B8F-471C-ABF0-DBC7717ECBBC}" type="slidenum">
              <a:rPr lang="es-ES" smtClean="0"/>
              <a:pPr/>
              <a:t>‹Nº›</a:t>
            </a:fld>
            <a:endParaRPr lang="es-E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bg>
      <p:bgRef idx="1002">
        <a:schemeClr val="bg1"/>
      </p:bgRef>
    </p:bg>
    <p:spTree>
      <p:nvGrpSpPr>
        <p:cNvPr id="1" name=""/>
        <p:cNvGrpSpPr/>
        <p:nvPr/>
      </p:nvGrpSpPr>
      <p:grpSpPr>
        <a:xfrm>
          <a:off x="0" y="0"/>
          <a:ext cx="0" cy="0"/>
          <a:chOff x="0" y="0"/>
          <a:chExt cx="0" cy="0"/>
        </a:xfrm>
      </p:grpSpPr>
      <p:sp>
        <p:nvSpPr>
          <p:cNvPr id="4" name="3 Marcador de texto"/>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s-ES" smtClean="0"/>
              <a:t>Haga clic para modificar el estilo de texto del patrón</a:t>
            </a:r>
          </a:p>
        </p:txBody>
      </p:sp>
      <p:sp>
        <p:nvSpPr>
          <p:cNvPr id="3" name="2 Marcador de posición de imagen"/>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s-ES" smtClean="0"/>
              <a:t>Haga clic en el icono para agregar una imagen</a:t>
            </a:r>
            <a:endParaRPr kumimoji="0" lang="en-US" dirty="0"/>
          </a:p>
        </p:txBody>
      </p:sp>
      <p:sp>
        <p:nvSpPr>
          <p:cNvPr id="5" name="4 Marcador de fecha"/>
          <p:cNvSpPr>
            <a:spLocks noGrp="1"/>
          </p:cNvSpPr>
          <p:nvPr>
            <p:ph type="dt" sz="half" idx="10"/>
          </p:nvPr>
        </p:nvSpPr>
        <p:spPr/>
        <p:txBody>
          <a:bodyPr/>
          <a:lstStyle>
            <a:lvl1pPr>
              <a:defRPr>
                <a:solidFill>
                  <a:schemeClr val="tx1"/>
                </a:solidFill>
              </a:defRPr>
            </a:lvl1pPr>
            <a:extLst/>
          </a:lstStyle>
          <a:p>
            <a:fld id="{7A847CFC-816F-41D0-AAC0-9BF4FEBC753E}" type="datetimeFigureOut">
              <a:rPr lang="es-ES" smtClean="0"/>
              <a:pPr/>
              <a:t>30/03/2011</a:t>
            </a:fld>
            <a:endParaRPr lang="es-ES"/>
          </a:p>
        </p:txBody>
      </p:sp>
      <p:sp>
        <p:nvSpPr>
          <p:cNvPr id="6" name="5 Marcador de pie de página"/>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s-ES"/>
          </a:p>
        </p:txBody>
      </p:sp>
      <p:sp>
        <p:nvSpPr>
          <p:cNvPr id="7" name="6 Marcador de número de diapositiva"/>
          <p:cNvSpPr>
            <a:spLocks noGrp="1"/>
          </p:cNvSpPr>
          <p:nvPr>
            <p:ph type="sldNum" sz="quarter" idx="12"/>
          </p:nvPr>
        </p:nvSpPr>
        <p:spPr/>
        <p:txBody>
          <a:bodyPr/>
          <a:lstStyle>
            <a:lvl1pPr>
              <a:defRPr>
                <a:solidFill>
                  <a:schemeClr val="tx1"/>
                </a:solidFill>
              </a:defRPr>
            </a:lvl1pPr>
            <a:extLst/>
          </a:lstStyle>
          <a:p>
            <a:fld id="{132FADFE-3B8F-471C-ABF0-DBC7717ECBBC}" type="slidenum">
              <a:rPr lang="es-ES" smtClean="0"/>
              <a:pPr/>
              <a:t>‹Nº›</a:t>
            </a:fld>
            <a:endParaRPr lang="es-ES"/>
          </a:p>
        </p:txBody>
      </p:sp>
      <p:sp>
        <p:nvSpPr>
          <p:cNvPr id="2" name="1 Título"/>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s-ES" smtClean="0"/>
              <a:t>Haga clic para modificar el estilo de título del patrón</a:t>
            </a:r>
            <a:endParaRPr kumimoji="0" lang="en-US"/>
          </a:p>
        </p:txBody>
      </p:sp>
      <p:sp>
        <p:nvSpPr>
          <p:cNvPr id="8" name="7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8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9 Triángulo rectángulo"/>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10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11 Cheurón"/>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12 Cheurón"/>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12 Forma libre"/>
          <p:cNvSpPr>
            <a:spLocks/>
          </p:cNvSpPr>
          <p:nvPr/>
        </p:nvSpPr>
        <p:spPr bwMode="auto">
          <a:xfrm>
            <a:off x="716436" y="5001993"/>
            <a:ext cx="3802003" cy="1443111"/>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329" y="347"/>
                </a:moveTo>
                <a:lnTo>
                  <a:pt x="7156" y="682"/>
                </a:lnTo>
                <a:lnTo>
                  <a:pt x="5229" y="682"/>
                </a:lnTo>
                <a:lnTo>
                  <a:pt x="-328" y="345"/>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11 Forma libre"/>
          <p:cNvSpPr>
            <a:spLocks/>
          </p:cNvSpPr>
          <p:nvPr/>
        </p:nvSpPr>
        <p:spPr bwMode="auto">
          <a:xfrm>
            <a:off x="-53561" y="5785023"/>
            <a:ext cx="3802003"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817" y="97"/>
                </a:moveTo>
                <a:lnTo>
                  <a:pt x="6408" y="682"/>
                </a:lnTo>
                <a:lnTo>
                  <a:pt x="5232" y="685"/>
                </a:lnTo>
                <a:lnTo>
                  <a:pt x="829" y="101"/>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13 Triángulo rectángulo"/>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14 Conector recto"/>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8 Marcador de título"/>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7A847CFC-816F-41D0-AAC0-9BF4FEBC753E}" type="datetimeFigureOut">
              <a:rPr lang="es-ES" smtClean="0"/>
              <a:pPr/>
              <a:t>30/03/2011</a:t>
            </a:fld>
            <a:endParaRPr lang="es-ES"/>
          </a:p>
        </p:txBody>
      </p:sp>
      <p:sp>
        <p:nvSpPr>
          <p:cNvPr id="22" name="21 Marcador de pie de página"/>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s-ES"/>
          </a:p>
        </p:txBody>
      </p:sp>
      <p:sp>
        <p:nvSpPr>
          <p:cNvPr id="18" name="17 Marcador de número de diapositiva"/>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132FADFE-3B8F-471C-ABF0-DBC7717ECBBC}"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ideo" Target="file:///C:\Users\Diego\Desktop\once%20dos\_Crossing_The_Street.wmv"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a:spLocks noGrp="1"/>
          </p:cNvSpPr>
          <p:nvPr>
            <p:ph type="subTitle" idx="1"/>
          </p:nvPr>
        </p:nvSpPr>
        <p:spPr>
          <a:xfrm>
            <a:off x="395536" y="1412776"/>
            <a:ext cx="7772400" cy="1199704"/>
          </a:xfrm>
        </p:spPr>
        <p:txBody>
          <a:bodyPr>
            <a:noAutofit/>
          </a:bodyPr>
          <a:lstStyle/>
          <a:p>
            <a:pPr algn="ctr">
              <a:lnSpc>
                <a:spcPct val="150000"/>
              </a:lnSpc>
            </a:pPr>
            <a:r>
              <a:rPr lang="en-US" sz="3200" dirty="0" smtClean="0">
                <a:solidFill>
                  <a:schemeClr val="tx1"/>
                </a:solidFill>
              </a:rPr>
              <a:t>The present perfect tense</a:t>
            </a:r>
          </a:p>
          <a:p>
            <a:pPr algn="ctr">
              <a:lnSpc>
                <a:spcPct val="150000"/>
              </a:lnSpc>
            </a:pPr>
            <a:endParaRPr lang="en-US" sz="3200" dirty="0" smtClean="0">
              <a:solidFill>
                <a:schemeClr val="tx1"/>
              </a:solidFill>
            </a:endParaRPr>
          </a:p>
          <a:p>
            <a:pPr algn="ctr">
              <a:lnSpc>
                <a:spcPct val="150000"/>
              </a:lnSpc>
            </a:pPr>
            <a:r>
              <a:rPr lang="en-US" sz="3200" dirty="0" smtClean="0">
                <a:solidFill>
                  <a:schemeClr val="tx1"/>
                </a:solidFill>
              </a:rPr>
              <a:t>Reading comprehension</a:t>
            </a:r>
          </a:p>
          <a:p>
            <a:pPr algn="ctr">
              <a:lnSpc>
                <a:spcPct val="150000"/>
              </a:lnSpc>
            </a:pPr>
            <a:endParaRPr lang="en-US" sz="3200" dirty="0" smtClean="0">
              <a:solidFill>
                <a:schemeClr val="tx1"/>
              </a:solidFill>
            </a:endParaRPr>
          </a:p>
          <a:p>
            <a:pPr algn="ctr">
              <a:lnSpc>
                <a:spcPct val="150000"/>
              </a:lnSpc>
            </a:pPr>
            <a:r>
              <a:rPr lang="en-US" sz="3200" dirty="0" smtClean="0">
                <a:solidFill>
                  <a:schemeClr val="tx1"/>
                </a:solidFill>
              </a:rPr>
              <a:t>Imperative sentences</a:t>
            </a:r>
            <a:endParaRPr lang="en-US" sz="3200" dirty="0" smtClean="0">
              <a:solidFill>
                <a:schemeClr val="tx1"/>
              </a:solidFill>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0" y="1"/>
          <a:ext cx="9144000" cy="6852172"/>
        </p:xfrm>
        <a:graphic>
          <a:graphicData uri="http://schemas.openxmlformats.org/drawingml/2006/table">
            <a:tbl>
              <a:tblPr/>
              <a:tblGrid>
                <a:gridCol w="3275856"/>
                <a:gridCol w="5868144"/>
              </a:tblGrid>
              <a:tr h="254691">
                <a:tc gridSpan="2">
                  <a:txBody>
                    <a:bodyPr/>
                    <a:lstStyle/>
                    <a:p>
                      <a:pPr algn="ctr">
                        <a:lnSpc>
                          <a:spcPct val="115000"/>
                        </a:lnSpc>
                        <a:spcAft>
                          <a:spcPts val="0"/>
                        </a:spcAft>
                        <a:tabLst>
                          <a:tab pos="2828925" algn="l"/>
                        </a:tabLst>
                      </a:pPr>
                      <a:r>
                        <a:rPr lang="en-US" sz="1800" b="1" i="0" dirty="0">
                          <a:latin typeface="Calibri" pitchFamily="34" charset="0"/>
                          <a:ea typeface="Times New Roman"/>
                          <a:cs typeface="Calibri" pitchFamily="34" charset="0"/>
                        </a:rPr>
                        <a:t>A VERY DEDICATED DOCTOR</a:t>
                      </a:r>
                      <a:endParaRPr lang="es-CO" sz="1800" dirty="0">
                        <a:latin typeface="Calibri" pitchFamily="34" charset="0"/>
                        <a:ea typeface="Times New Roman"/>
                        <a:cs typeface="Calibri" pitchFamily="34" charset="0"/>
                      </a:endParaRPr>
                    </a:p>
                  </a:txBody>
                  <a:tcPr marL="59716" marR="5971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DAEEF3"/>
                    </a:solidFill>
                  </a:tcPr>
                </a:tc>
                <a:tc hMerge="1">
                  <a:txBody>
                    <a:bodyPr/>
                    <a:lstStyle/>
                    <a:p>
                      <a:endParaRPr lang="es-CO"/>
                    </a:p>
                  </a:txBody>
                  <a:tcPr/>
                </a:tc>
              </a:tr>
              <a:tr h="2121292">
                <a:tc gridSpan="2">
                  <a:txBody>
                    <a:bodyPr/>
                    <a:lstStyle/>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smtClean="0">
                        <a:latin typeface="Calibri" pitchFamily="34" charset="0"/>
                        <a:ea typeface="Times New Roman"/>
                        <a:cs typeface="Calibri" pitchFamily="34" charset="0"/>
                      </a:endParaRPr>
                    </a:p>
                    <a:p>
                      <a:pPr algn="l">
                        <a:lnSpc>
                          <a:spcPct val="115000"/>
                        </a:lnSpc>
                        <a:spcAft>
                          <a:spcPts val="0"/>
                        </a:spcAft>
                        <a:tabLst>
                          <a:tab pos="2828925" algn="l"/>
                        </a:tabLst>
                      </a:pPr>
                      <a:endParaRPr lang="es-CO" sz="1600" dirty="0">
                        <a:latin typeface="Calibri" pitchFamily="34" charset="0"/>
                        <a:ea typeface="Times New Roman"/>
                        <a:cs typeface="Calibri" pitchFamily="34" charset="0"/>
                      </a:endParaRPr>
                    </a:p>
                  </a:txBody>
                  <a:tcPr marL="59716" marR="5971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s-CO"/>
                    </a:p>
                  </a:txBody>
                  <a:tcPr/>
                </a:tc>
              </a:tr>
              <a:tr h="1746459">
                <a:tc gridSpan="2">
                  <a:txBody>
                    <a:bodyPr/>
                    <a:lstStyle/>
                    <a:p>
                      <a:pPr algn="just">
                        <a:lnSpc>
                          <a:spcPct val="115000"/>
                        </a:lnSpc>
                        <a:spcAft>
                          <a:spcPts val="0"/>
                        </a:spcAft>
                        <a:tabLst>
                          <a:tab pos="2828925" algn="l"/>
                        </a:tabLst>
                      </a:pPr>
                      <a:endParaRPr lang="es-CO" sz="1600" dirty="0">
                        <a:latin typeface="Calibri" pitchFamily="34" charset="0"/>
                        <a:ea typeface="Times New Roman"/>
                        <a:cs typeface="Calibri" pitchFamily="34" charset="0"/>
                      </a:endParaRPr>
                    </a:p>
                    <a:p>
                      <a:pPr algn="just">
                        <a:lnSpc>
                          <a:spcPct val="115000"/>
                        </a:lnSpc>
                        <a:spcAft>
                          <a:spcPts val="0"/>
                        </a:spcAft>
                        <a:tabLst>
                          <a:tab pos="2828925" algn="l"/>
                        </a:tabLst>
                      </a:pPr>
                      <a:r>
                        <a:rPr lang="en-US" sz="1600" b="1" i="0" dirty="0">
                          <a:latin typeface="Calibri" pitchFamily="34" charset="0"/>
                          <a:ea typeface="Times New Roman"/>
                          <a:cs typeface="Calibri" pitchFamily="34" charset="0"/>
                        </a:rPr>
                        <a:t>1</a:t>
                      </a:r>
                      <a:r>
                        <a:rPr lang="en-US" sz="1600" i="1" dirty="0">
                          <a:latin typeface="Calibri" pitchFamily="34" charset="0"/>
                          <a:ea typeface="Times New Roman"/>
                          <a:cs typeface="Calibri" pitchFamily="34" charset="0"/>
                        </a:rPr>
                        <a:t>.</a:t>
                      </a:r>
                      <a:r>
                        <a:rPr lang="en-US" sz="1600" i="0" dirty="0">
                          <a:latin typeface="Calibri" pitchFamily="34" charset="0"/>
                          <a:ea typeface="Times New Roman"/>
                          <a:cs typeface="Calibri" pitchFamily="34" charset="0"/>
                        </a:rPr>
                        <a:t> Dr. Fernando’s waiting room is very full today. A lot of people are waiting to see </a:t>
                      </a:r>
                      <a:r>
                        <a:rPr lang="en-US" sz="1600" b="1" i="0" u="sng" dirty="0">
                          <a:latin typeface="Calibri" pitchFamily="34" charset="0"/>
                          <a:ea typeface="Times New Roman"/>
                          <a:cs typeface="Calibri" pitchFamily="34" charset="0"/>
                        </a:rPr>
                        <a:t>him</a:t>
                      </a:r>
                      <a:r>
                        <a:rPr lang="en-US" sz="1600" i="0" dirty="0">
                          <a:latin typeface="Calibri" pitchFamily="34" charset="0"/>
                          <a:ea typeface="Times New Roman"/>
                          <a:cs typeface="Calibri" pitchFamily="34" charset="0"/>
                        </a:rPr>
                        <a:t>, and they’re hoping that the doctor can help </a:t>
                      </a:r>
                      <a:r>
                        <a:rPr lang="en-US" sz="1600" b="1" i="0" u="sng" dirty="0">
                          <a:latin typeface="Calibri" pitchFamily="34" charset="0"/>
                          <a:ea typeface="Times New Roman"/>
                          <a:cs typeface="Calibri" pitchFamily="34" charset="0"/>
                        </a:rPr>
                        <a:t>them</a:t>
                      </a:r>
                      <a:r>
                        <a:rPr lang="en-US" sz="1600" i="0" dirty="0">
                          <a:latin typeface="Calibri" pitchFamily="34" charset="0"/>
                          <a:ea typeface="Times New Roman"/>
                          <a:cs typeface="Calibri" pitchFamily="34" charset="0"/>
                        </a:rPr>
                        <a:t>. George’s neck has been stiff for more than a week. Martha has had a headache since yesterday, and Lenny has felt dizzy since early this morning. Carol has had a high fever for two days. Bob’s knee has been swollen for three weeks, Bill’s arm has been black and blue since last week, and Tommy and Julie have had little red spots all over their bodies for the past twenty-four hours.</a:t>
                      </a:r>
                      <a:endParaRPr lang="es-CO" sz="1600" dirty="0">
                        <a:latin typeface="Calibri" pitchFamily="34" charset="0"/>
                        <a:ea typeface="Times New Roman"/>
                        <a:cs typeface="Calibri" pitchFamily="34" charset="0"/>
                      </a:endParaRPr>
                    </a:p>
                  </a:txBody>
                  <a:tcPr marL="59716" marR="5971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hMerge="1">
                  <a:txBody>
                    <a:bodyPr/>
                    <a:lstStyle/>
                    <a:p>
                      <a:endParaRPr lang="es-CO"/>
                    </a:p>
                  </a:txBody>
                  <a:tcPr/>
                </a:tc>
              </a:tr>
              <a:tr h="2546917">
                <a:tc>
                  <a:txBody>
                    <a:bodyPr/>
                    <a:lstStyle/>
                    <a:p>
                      <a:pPr algn="l">
                        <a:lnSpc>
                          <a:spcPct val="115000"/>
                        </a:lnSpc>
                        <a:spcAft>
                          <a:spcPts val="0"/>
                        </a:spcAft>
                        <a:tabLst>
                          <a:tab pos="2828925" algn="l"/>
                        </a:tabLst>
                      </a:pPr>
                      <a:endParaRPr lang="es-CO" sz="1600" dirty="0">
                        <a:latin typeface="Calibri" pitchFamily="34" charset="0"/>
                        <a:ea typeface="Times New Roman"/>
                        <a:cs typeface="Calibri" pitchFamily="34" charset="0"/>
                      </a:endParaRPr>
                    </a:p>
                  </a:txBody>
                  <a:tcPr marL="59716" marR="5971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c>
                  <a:txBody>
                    <a:bodyPr/>
                    <a:lstStyle/>
                    <a:p>
                      <a:pPr algn="just">
                        <a:lnSpc>
                          <a:spcPct val="115000"/>
                        </a:lnSpc>
                        <a:spcAft>
                          <a:spcPts val="0"/>
                        </a:spcAft>
                        <a:tabLst>
                          <a:tab pos="2828925" algn="l"/>
                        </a:tabLst>
                      </a:pPr>
                      <a:r>
                        <a:rPr lang="en-US" sz="1600" b="1" i="0" dirty="0">
                          <a:latin typeface="Calibri" pitchFamily="34" charset="0"/>
                          <a:ea typeface="Times New Roman"/>
                          <a:cs typeface="Calibri" pitchFamily="34" charset="0"/>
                        </a:rPr>
                        <a:t>2.</a:t>
                      </a:r>
                      <a:r>
                        <a:rPr lang="en-US" sz="1600" i="0" dirty="0">
                          <a:latin typeface="Calibri" pitchFamily="34" charset="0"/>
                          <a:ea typeface="Times New Roman"/>
                          <a:cs typeface="Calibri" pitchFamily="34" charset="0"/>
                        </a:rPr>
                        <a:t> Dr. Fernando has been in the office since early this morning. He has already seen a lot of patients, and he will certainly see many more before the day is over. Dr. Fernando’s patients don’t know it, but he also isn’t feeling very well. He has had a pain in his back since last Thursday, but he hasn’t taken any time to stay at home and rest. He has had a lot of patients this week, and he’s a very dedicated </a:t>
                      </a:r>
                      <a:r>
                        <a:rPr lang="en-US" sz="1600" i="0" dirty="0" smtClean="0">
                          <a:latin typeface="Calibri" pitchFamily="34" charset="0"/>
                          <a:ea typeface="Times New Roman"/>
                          <a:cs typeface="Calibri" pitchFamily="34" charset="0"/>
                        </a:rPr>
                        <a:t>doctor</a:t>
                      </a:r>
                      <a:r>
                        <a:rPr lang="en-US" sz="1600" i="0" dirty="0">
                          <a:latin typeface="Calibri" pitchFamily="34" charset="0"/>
                          <a:ea typeface="Times New Roman"/>
                          <a:cs typeface="Calibri" pitchFamily="34" charset="0"/>
                        </a:rPr>
                        <a:t>. </a:t>
                      </a:r>
                      <a:endParaRPr lang="es-CO" sz="1600" dirty="0">
                        <a:latin typeface="Calibri" pitchFamily="34" charset="0"/>
                        <a:ea typeface="Times New Roman"/>
                        <a:cs typeface="Calibri" pitchFamily="34" charset="0"/>
                      </a:endParaRPr>
                    </a:p>
                  </a:txBody>
                  <a:tcPr marL="59716" marR="59716" marT="0"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tcPr>
                </a:tc>
              </a:tr>
            </a:tbl>
          </a:graphicData>
        </a:graphic>
      </p:graphicFrame>
      <p:pic>
        <p:nvPicPr>
          <p:cNvPr id="4098" name="Picture 2" descr="11"/>
          <p:cNvPicPr>
            <a:picLocks noChangeAspect="1" noChangeArrowheads="1"/>
          </p:cNvPicPr>
          <p:nvPr/>
        </p:nvPicPr>
        <p:blipFill>
          <a:blip r:embed="rId2" cstate="print">
            <a:lum bright="70000" contrast="-70000"/>
          </a:blip>
          <a:srcRect/>
          <a:stretch>
            <a:fillRect/>
          </a:stretch>
        </p:blipFill>
        <p:spPr bwMode="auto">
          <a:xfrm>
            <a:off x="1547664" y="332656"/>
            <a:ext cx="5832648" cy="2376264"/>
          </a:xfrm>
          <a:prstGeom prst="rect">
            <a:avLst/>
          </a:prstGeom>
          <a:solidFill>
            <a:srgbClr val="002060"/>
          </a:solidFill>
          <a:ln w="38100">
            <a:solidFill>
              <a:srgbClr val="002060"/>
            </a:solidFill>
            <a:miter lim="800000"/>
            <a:headEnd/>
            <a:tailEnd/>
          </a:ln>
        </p:spPr>
      </p:pic>
      <p:pic>
        <p:nvPicPr>
          <p:cNvPr id="4097" name="Picture 1" descr="22"/>
          <p:cNvPicPr>
            <a:picLocks noChangeAspect="1" noChangeArrowheads="1"/>
          </p:cNvPicPr>
          <p:nvPr/>
        </p:nvPicPr>
        <p:blipFill>
          <a:blip r:embed="rId3" cstate="print">
            <a:lum bright="70000" contrast="-70000"/>
          </a:blip>
          <a:srcRect/>
          <a:stretch>
            <a:fillRect/>
          </a:stretch>
        </p:blipFill>
        <p:spPr bwMode="auto">
          <a:xfrm>
            <a:off x="179512" y="4293096"/>
            <a:ext cx="3024336" cy="1760479"/>
          </a:xfrm>
          <a:prstGeom prst="rect">
            <a:avLst/>
          </a:prstGeom>
          <a:noFill/>
          <a:ln w="38100">
            <a:solidFill>
              <a:srgbClr val="002060"/>
            </a:solidFill>
            <a:miter lim="800000"/>
            <a:headEnd/>
            <a:tailEnd/>
          </a:ln>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79512" y="1628800"/>
          <a:ext cx="8784976" cy="4104460"/>
        </p:xfrm>
        <a:graphic>
          <a:graphicData uri="http://schemas.openxmlformats.org/drawingml/2006/table">
            <a:tbl>
              <a:tblPr/>
              <a:tblGrid>
                <a:gridCol w="4320480"/>
                <a:gridCol w="4464496"/>
              </a:tblGrid>
              <a:tr h="410446">
                <a:tc>
                  <a:txBody>
                    <a:bodyPr/>
                    <a:lstStyle/>
                    <a:p>
                      <a:pPr algn="just">
                        <a:lnSpc>
                          <a:spcPct val="100000"/>
                        </a:lnSpc>
                        <a:spcAft>
                          <a:spcPts val="0"/>
                        </a:spcAft>
                      </a:pPr>
                      <a:r>
                        <a:rPr lang="en-US" sz="1600" b="0" dirty="0">
                          <a:latin typeface="Calibri"/>
                          <a:ea typeface="Times New Roman"/>
                          <a:cs typeface="Times New Roman"/>
                        </a:rPr>
                        <a:t>Why isn’t the doctor feeling well?</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When are the patients waiting for the doctor?</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What has happened with Lenny?</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What does the underlined word “him” refer to?</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What does the underlined word “them” refer to</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dirty="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Why hasn´t the doctor stayed resting at home?</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dirty="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Why do you think he is a dedicated doctor?</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How often does the doctor work?</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dirty="0">
                          <a:latin typeface="Calibri"/>
                          <a:ea typeface="Times New Roman"/>
                          <a:cs typeface="Times New Roman"/>
                        </a:rPr>
                        <a:t>Where are there many patients?</a:t>
                      </a:r>
                      <a:endParaRPr lang="es-CO" sz="1600" b="0" dirty="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dirty="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r h="410446">
                <a:tc>
                  <a:txBody>
                    <a:bodyPr/>
                    <a:lstStyle/>
                    <a:p>
                      <a:pPr algn="just">
                        <a:lnSpc>
                          <a:spcPct val="100000"/>
                        </a:lnSpc>
                        <a:spcAft>
                          <a:spcPts val="0"/>
                        </a:spcAft>
                      </a:pPr>
                      <a:r>
                        <a:rPr lang="en-US" sz="1600" b="0">
                          <a:latin typeface="Calibri"/>
                          <a:ea typeface="Times New Roman"/>
                          <a:cs typeface="Times New Roman"/>
                        </a:rPr>
                        <a:t>How is Dr. Fernando feeling?</a:t>
                      </a:r>
                      <a:endParaRPr lang="es-CO" sz="1600" b="0">
                        <a:latin typeface="Times New Roman"/>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c>
                  <a:txBody>
                    <a:bodyPr/>
                    <a:lstStyle/>
                    <a:p>
                      <a:pPr algn="just">
                        <a:lnSpc>
                          <a:spcPct val="100000"/>
                        </a:lnSpc>
                        <a:spcAft>
                          <a:spcPts val="0"/>
                        </a:spcAft>
                      </a:pPr>
                      <a:endParaRPr lang="en-US" sz="1600" b="0" dirty="0">
                        <a:latin typeface="Calibri"/>
                        <a:ea typeface="Times New Roman"/>
                        <a:cs typeface="Times New Roman"/>
                      </a:endParaRPr>
                    </a:p>
                  </a:txBody>
                  <a:tcPr marL="59543" marR="59543" marT="0" marB="0">
                    <a:lnL w="12700" cap="flat" cmpd="sng" algn="ctr">
                      <a:solidFill>
                        <a:srgbClr val="B6DDE8"/>
                      </a:solidFill>
                      <a:prstDash val="solid"/>
                      <a:round/>
                      <a:headEnd type="none" w="med" len="med"/>
                      <a:tailEnd type="none" w="med" len="med"/>
                    </a:lnL>
                    <a:lnR w="12700" cap="flat" cmpd="sng" algn="ctr">
                      <a:solidFill>
                        <a:srgbClr val="B6DDE8"/>
                      </a:solidFill>
                      <a:prstDash val="solid"/>
                      <a:round/>
                      <a:headEnd type="none" w="med" len="med"/>
                      <a:tailEnd type="none" w="med" len="med"/>
                    </a:lnR>
                    <a:lnT w="12700" cap="flat" cmpd="sng" algn="ctr">
                      <a:solidFill>
                        <a:srgbClr val="B6DDE8"/>
                      </a:solidFill>
                      <a:prstDash val="solid"/>
                      <a:round/>
                      <a:headEnd type="none" w="med" len="med"/>
                      <a:tailEnd type="none" w="med" len="med"/>
                    </a:lnT>
                    <a:lnB w="12700" cap="flat" cmpd="sng" algn="ctr">
                      <a:solidFill>
                        <a:srgbClr val="B6DDE8"/>
                      </a:solidFill>
                      <a:prstDash val="solid"/>
                      <a:round/>
                      <a:headEnd type="none" w="med" len="med"/>
                      <a:tailEnd type="none" w="med" len="med"/>
                    </a:lnB>
                  </a:tcPr>
                </a:tc>
              </a:tr>
            </a:tbl>
          </a:graphicData>
        </a:graphic>
      </p:graphicFrame>
      <p:sp>
        <p:nvSpPr>
          <p:cNvPr id="5" name="4 CuadroTexto"/>
          <p:cNvSpPr txBox="1"/>
          <p:nvPr/>
        </p:nvSpPr>
        <p:spPr>
          <a:xfrm>
            <a:off x="0" y="0"/>
            <a:ext cx="9144000" cy="1338828"/>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lnSpc>
                <a:spcPct val="200000"/>
              </a:lnSpc>
            </a:pPr>
            <a:endParaRPr lang="en-US" sz="900" dirty="0" smtClean="0"/>
          </a:p>
          <a:p>
            <a:pPr algn="just">
              <a:lnSpc>
                <a:spcPct val="200000"/>
              </a:lnSpc>
            </a:pPr>
            <a:endParaRPr lang="en-US" sz="900" dirty="0" smtClean="0"/>
          </a:p>
          <a:p>
            <a:pPr algn="just"/>
            <a:r>
              <a:rPr lang="en-US" dirty="0" smtClean="0"/>
              <a:t>According to the last reading answer next questions.</a:t>
            </a:r>
          </a:p>
          <a:p>
            <a:pPr algn="just"/>
            <a:endParaRPr lang="en-US" dirty="0" smtClean="0"/>
          </a:p>
          <a:p>
            <a:pPr algn="just"/>
            <a:endParaRPr lang="en-US" sz="9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179510" y="908718"/>
          <a:ext cx="8784978" cy="4914934"/>
        </p:xfrm>
        <a:graphic>
          <a:graphicData uri="http://schemas.openxmlformats.org/drawingml/2006/table">
            <a:tbl>
              <a:tblPr/>
              <a:tblGrid>
                <a:gridCol w="250279"/>
                <a:gridCol w="1247464"/>
                <a:gridCol w="1445799"/>
                <a:gridCol w="1507975"/>
                <a:gridCol w="1444224"/>
                <a:gridCol w="1444224"/>
                <a:gridCol w="1445013"/>
              </a:tblGrid>
              <a:tr h="315297">
                <a:tc gridSpan="7">
                  <a:txBody>
                    <a:bodyPr/>
                    <a:lstStyle/>
                    <a:p>
                      <a:pPr algn="ctr">
                        <a:spcAft>
                          <a:spcPts val="0"/>
                        </a:spcAft>
                      </a:pPr>
                      <a:r>
                        <a:rPr lang="en-US" sz="1400" b="1" dirty="0">
                          <a:latin typeface="Calibri" pitchFamily="34" charset="0"/>
                          <a:ea typeface="Times New Roman"/>
                          <a:cs typeface="Calibri" pitchFamily="34" charset="0"/>
                        </a:rPr>
                        <a:t>IMPERATIVE SENTENCES</a:t>
                      </a: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E5DFEC"/>
                    </a:solidFill>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c hMerge="1">
                  <a:txBody>
                    <a:bodyPr/>
                    <a:lstStyle/>
                    <a:p>
                      <a:endParaRPr lang="es-CO"/>
                    </a:p>
                  </a:txBody>
                  <a:tcPr/>
                </a:tc>
              </a:tr>
              <a:tr h="631547">
                <a:tc gridSpan="2">
                  <a:txBody>
                    <a:bodyPr/>
                    <a:lstStyle/>
                    <a:p>
                      <a:pPr algn="ctr">
                        <a:spcAft>
                          <a:spcPts val="0"/>
                        </a:spcAft>
                      </a:pPr>
                      <a:r>
                        <a:rPr lang="en-US" sz="1400" b="1">
                          <a:latin typeface="Calibri" pitchFamily="34" charset="0"/>
                          <a:ea typeface="Times New Roman"/>
                          <a:cs typeface="Calibri" pitchFamily="34" charset="0"/>
                        </a:rPr>
                        <a:t>Give orders</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hMerge="1">
                  <a:txBody>
                    <a:bodyPr/>
                    <a:lstStyle/>
                    <a:p>
                      <a:endParaRPr lang="es-CO"/>
                    </a:p>
                  </a:txBody>
                  <a:tcPr/>
                </a:tc>
                <a:tc>
                  <a:txBody>
                    <a:bodyPr/>
                    <a:lstStyle/>
                    <a:p>
                      <a:pPr algn="ctr">
                        <a:spcAft>
                          <a:spcPts val="0"/>
                        </a:spcAft>
                      </a:pPr>
                      <a:r>
                        <a:rPr lang="en-US" sz="1400" b="1">
                          <a:latin typeface="Calibri" pitchFamily="34" charset="0"/>
                          <a:ea typeface="Times New Roman"/>
                          <a:cs typeface="Calibri" pitchFamily="34" charset="0"/>
                        </a:rPr>
                        <a:t>Give directions</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spcAft>
                          <a:spcPts val="0"/>
                        </a:spcAft>
                      </a:pPr>
                      <a:r>
                        <a:rPr lang="en-US" sz="1400" b="1" dirty="0">
                          <a:latin typeface="Calibri" pitchFamily="34" charset="0"/>
                          <a:ea typeface="Times New Roman"/>
                          <a:cs typeface="Calibri" pitchFamily="34" charset="0"/>
                        </a:rPr>
                        <a:t>Make requests (please)</a:t>
                      </a: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spcAft>
                          <a:spcPts val="0"/>
                        </a:spcAft>
                      </a:pPr>
                      <a:r>
                        <a:rPr lang="en-US" sz="1400" b="1">
                          <a:latin typeface="Calibri" pitchFamily="34" charset="0"/>
                          <a:ea typeface="Times New Roman"/>
                          <a:cs typeface="Calibri" pitchFamily="34" charset="0"/>
                        </a:rPr>
                        <a:t>Give advice</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spcAft>
                          <a:spcPts val="0"/>
                        </a:spcAft>
                      </a:pPr>
                      <a:r>
                        <a:rPr lang="en-US" sz="1400" b="1">
                          <a:latin typeface="Calibri" pitchFamily="34" charset="0"/>
                          <a:ea typeface="Times New Roman"/>
                          <a:cs typeface="Calibri" pitchFamily="34" charset="0"/>
                        </a:rPr>
                        <a:t>Give warming</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c>
                  <a:txBody>
                    <a:bodyPr/>
                    <a:lstStyle/>
                    <a:p>
                      <a:pPr algn="ctr">
                        <a:spcAft>
                          <a:spcPts val="0"/>
                        </a:spcAft>
                      </a:pPr>
                      <a:r>
                        <a:rPr lang="en-US" sz="1400" b="1">
                          <a:latin typeface="Calibri" pitchFamily="34" charset="0"/>
                          <a:ea typeface="Times New Roman"/>
                          <a:cs typeface="Calibri" pitchFamily="34" charset="0"/>
                        </a:rPr>
                        <a:t>Invite someone</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6DDE8"/>
                    </a:solidFill>
                  </a:tcPr>
                </a:tc>
              </a:tr>
              <a:tr h="1357414">
                <a:tc gridSpan="2">
                  <a:txBody>
                    <a:bodyPr/>
                    <a:lstStyle/>
                    <a:p>
                      <a:pPr algn="just">
                        <a:spcAft>
                          <a:spcPts val="0"/>
                        </a:spcAft>
                      </a:pPr>
                      <a:r>
                        <a:rPr lang="en-US" sz="1400">
                          <a:latin typeface="Calibri" pitchFamily="34" charset="0"/>
                          <a:ea typeface="Times New Roman"/>
                          <a:cs typeface="Calibri" pitchFamily="34" charset="0"/>
                        </a:rPr>
                        <a:t>Somebody is having a bad behavior in a chat</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a:txBody>
                    <a:bodyPr/>
                    <a:lstStyle/>
                    <a:p>
                      <a:pPr algn="just">
                        <a:spcAft>
                          <a:spcPts val="0"/>
                        </a:spcAft>
                      </a:pPr>
                      <a:r>
                        <a:rPr lang="en-US" sz="1400">
                          <a:latin typeface="Calibri" pitchFamily="34" charset="0"/>
                          <a:ea typeface="Times New Roman"/>
                          <a:cs typeface="Calibri" pitchFamily="34" charset="0"/>
                        </a:rPr>
                        <a:t>A child needs to cross the street, but he doesn’t know how to do it.</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latin typeface="Calibri" pitchFamily="34" charset="0"/>
                          <a:ea typeface="Times New Roman"/>
                          <a:cs typeface="Calibri" pitchFamily="34" charset="0"/>
                        </a:rPr>
                        <a:t>You need to keep in touch with you teacher now to make a socialization process</a:t>
                      </a: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dirty="0">
                          <a:latin typeface="Calibri" pitchFamily="34" charset="0"/>
                          <a:ea typeface="Times New Roman"/>
                          <a:cs typeface="Calibri" pitchFamily="34" charset="0"/>
                        </a:rPr>
                        <a:t>Your female best friend is in trouble, she is pregnant, and nobody else knows.</a:t>
                      </a: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latin typeface="Calibri" pitchFamily="34" charset="0"/>
                          <a:ea typeface="Times New Roman"/>
                          <a:cs typeface="Calibri" pitchFamily="34" charset="0"/>
                        </a:rPr>
                        <a:t>You want to leave at the weekend, but your parents will be worried, so they say  you:</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a:latin typeface="Calibri" pitchFamily="34" charset="0"/>
                          <a:ea typeface="Times New Roman"/>
                          <a:cs typeface="Calibri" pitchFamily="34" charset="0"/>
                        </a:rPr>
                        <a:t>You are in love, and you are having a date for first time:</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296144">
                <a:tc gridSpan="2">
                  <a:txBody>
                    <a:bodyPr/>
                    <a:lstStyle/>
                    <a:p>
                      <a:pPr algn="just">
                        <a:spcAft>
                          <a:spcPts val="0"/>
                        </a:spcAft>
                      </a:pPr>
                      <a:r>
                        <a:rPr lang="en-US" sz="1400" i="1">
                          <a:latin typeface="Calibri" pitchFamily="34" charset="0"/>
                          <a:ea typeface="Times New Roman"/>
                          <a:cs typeface="Calibri" pitchFamily="34" charset="0"/>
                        </a:rPr>
                        <a:t>Use vocabulary according to this situation</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CO"/>
                    </a:p>
                  </a:txBody>
                  <a:tcPr/>
                </a:tc>
                <a:tc>
                  <a:txBody>
                    <a:bodyPr/>
                    <a:lstStyle/>
                    <a:p>
                      <a:pPr algn="just">
                        <a:spcAft>
                          <a:spcPts val="0"/>
                        </a:spcAft>
                      </a:pPr>
                      <a:r>
                        <a:rPr lang="en-US" sz="1400" i="1" dirty="0">
                          <a:latin typeface="Calibri" pitchFamily="34" charset="0"/>
                          <a:ea typeface="Times New Roman"/>
                          <a:cs typeface="Calibri" pitchFamily="34" charset="0"/>
                        </a:rPr>
                        <a:t>See next video and use those verbs</a:t>
                      </a:r>
                      <a:endParaRPr lang="es-CO" sz="1400" dirty="0">
                        <a:latin typeface="Calibri" pitchFamily="34" charset="0"/>
                        <a:ea typeface="Times New Roman"/>
                        <a:cs typeface="Calibri" pitchFamily="34" charset="0"/>
                      </a:endParaRPr>
                    </a:p>
                    <a:p>
                      <a:pPr algn="just">
                        <a:spcAft>
                          <a:spcPts val="0"/>
                        </a:spcAft>
                      </a:pPr>
                      <a:endParaRPr lang="en-US" sz="1400" i="1" dirty="0" smtClean="0">
                        <a:solidFill>
                          <a:srgbClr val="FF0000"/>
                        </a:solidFill>
                        <a:latin typeface="Calibri" pitchFamily="34" charset="0"/>
                        <a:ea typeface="Times New Roman"/>
                        <a:cs typeface="Calibri" pitchFamily="34" charset="0"/>
                      </a:endParaRPr>
                    </a:p>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i="1" dirty="0">
                          <a:latin typeface="Calibri" pitchFamily="34" charset="0"/>
                          <a:ea typeface="Times New Roman"/>
                          <a:cs typeface="Calibri" pitchFamily="34" charset="0"/>
                        </a:rPr>
                        <a:t>How do you ask your teacher politely to have a communication?</a:t>
                      </a: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i="1" dirty="0">
                          <a:latin typeface="Calibri" pitchFamily="34" charset="0"/>
                          <a:ea typeface="Times New Roman"/>
                          <a:cs typeface="Calibri" pitchFamily="34" charset="0"/>
                        </a:rPr>
                        <a:t>Try to look for a solution, help her with her decisions </a:t>
                      </a: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i="1">
                          <a:latin typeface="Calibri" pitchFamily="34" charset="0"/>
                          <a:ea typeface="Times New Roman"/>
                          <a:cs typeface="Calibri" pitchFamily="34" charset="0"/>
                        </a:rPr>
                        <a:t>Which warnings do they make you?</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n-US" sz="1400" i="1">
                          <a:latin typeface="Calibri" pitchFamily="34" charset="0"/>
                          <a:ea typeface="Times New Roman"/>
                          <a:cs typeface="Calibri" pitchFamily="34" charset="0"/>
                        </a:rPr>
                        <a:t>For inviting you use: “Let’s”</a:t>
                      </a:r>
                      <a:endParaRPr lang="es-CO" sz="1400">
                        <a:latin typeface="Calibri" pitchFamily="34" charset="0"/>
                        <a:ea typeface="Times New Roman"/>
                        <a:cs typeface="Calibri" pitchFamily="34" charset="0"/>
                      </a:endParaRPr>
                    </a:p>
                    <a:p>
                      <a:pPr algn="just">
                        <a:spcAft>
                          <a:spcPts val="0"/>
                        </a:spcAft>
                      </a:pPr>
                      <a:r>
                        <a:rPr lang="en-US" sz="1400" i="1">
                          <a:latin typeface="Calibri" pitchFamily="34" charset="0"/>
                          <a:ea typeface="Times New Roman"/>
                          <a:cs typeface="Calibri" pitchFamily="34" charset="0"/>
                        </a:rPr>
                        <a:t>“don’t let’s”</a:t>
                      </a:r>
                      <a:endParaRPr lang="es-CO" sz="1400">
                        <a:latin typeface="Calibri" pitchFamily="34" charset="0"/>
                        <a:ea typeface="Times New Roman"/>
                        <a:cs typeface="Calibri" pitchFamily="34" charset="0"/>
                      </a:endParaRPr>
                    </a:p>
                    <a:p>
                      <a:pPr algn="just">
                        <a:spcAft>
                          <a:spcPts val="0"/>
                        </a:spcAft>
                      </a:pPr>
                      <a:r>
                        <a:rPr lang="en-US" sz="1400" i="1">
                          <a:latin typeface="Calibri" pitchFamily="34" charset="0"/>
                          <a:ea typeface="Times New Roman"/>
                          <a:cs typeface="Calibri" pitchFamily="34" charset="0"/>
                        </a:rPr>
                        <a:t>Let’s go: vámonos</a:t>
                      </a: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633">
                <a:tc>
                  <a:txBody>
                    <a:bodyPr/>
                    <a:lstStyle/>
                    <a:p>
                      <a:pPr algn="just">
                        <a:spcAft>
                          <a:spcPts val="0"/>
                        </a:spcAft>
                      </a:pPr>
                      <a:r>
                        <a:rPr lang="en-US" sz="900" i="1">
                          <a:latin typeface="Calibri"/>
                          <a:ea typeface="Times New Roman"/>
                        </a:rPr>
                        <a:t>1</a:t>
                      </a:r>
                      <a:endParaRPr lang="es-CO" sz="1000">
                        <a:latin typeface="Times New Roman"/>
                        <a:ea typeface="Times New Roman"/>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633">
                <a:tc>
                  <a:txBody>
                    <a:bodyPr/>
                    <a:lstStyle/>
                    <a:p>
                      <a:pPr algn="just">
                        <a:spcAft>
                          <a:spcPts val="0"/>
                        </a:spcAft>
                      </a:pPr>
                      <a:r>
                        <a:rPr lang="en-US" sz="900" i="1">
                          <a:latin typeface="Calibri"/>
                          <a:ea typeface="Times New Roman"/>
                        </a:rPr>
                        <a:t>2</a:t>
                      </a:r>
                      <a:endParaRPr lang="es-CO" sz="1000">
                        <a:latin typeface="Times New Roman"/>
                        <a:ea typeface="Times New Roman"/>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633">
                <a:tc>
                  <a:txBody>
                    <a:bodyPr/>
                    <a:lstStyle/>
                    <a:p>
                      <a:pPr algn="just">
                        <a:spcAft>
                          <a:spcPts val="0"/>
                        </a:spcAft>
                      </a:pPr>
                      <a:r>
                        <a:rPr lang="en-US" sz="900" i="1">
                          <a:latin typeface="Calibri"/>
                          <a:ea typeface="Times New Roman"/>
                        </a:rPr>
                        <a:t>3</a:t>
                      </a:r>
                      <a:endParaRPr lang="es-CO" sz="1000">
                        <a:latin typeface="Times New Roman"/>
                        <a:ea typeface="Times New Roman"/>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8633">
                <a:tc>
                  <a:txBody>
                    <a:bodyPr/>
                    <a:lstStyle/>
                    <a:p>
                      <a:pPr algn="just">
                        <a:spcAft>
                          <a:spcPts val="0"/>
                        </a:spcAft>
                      </a:pPr>
                      <a:r>
                        <a:rPr lang="en-US" sz="900" i="1">
                          <a:latin typeface="Calibri"/>
                          <a:ea typeface="Times New Roman"/>
                        </a:rPr>
                        <a:t>4</a:t>
                      </a:r>
                      <a:endParaRPr lang="es-CO" sz="1000">
                        <a:latin typeface="Times New Roman"/>
                        <a:ea typeface="Times New Roman"/>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endParaRPr lang="es-CO" sz="1400" dirty="0">
                        <a:latin typeface="Calibri" pitchFamily="34" charset="0"/>
                        <a:ea typeface="Times New Roman"/>
                        <a:cs typeface="Calibri" pitchFamily="34" charset="0"/>
                      </a:endParaRPr>
                    </a:p>
                  </a:txBody>
                  <a:tcPr marL="58983" marR="58983"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5" name="4 CuadroTexto"/>
          <p:cNvSpPr txBox="1"/>
          <p:nvPr/>
        </p:nvSpPr>
        <p:spPr>
          <a:xfrm>
            <a:off x="0" y="0"/>
            <a:ext cx="9144000" cy="784830"/>
          </a:xfrm>
          <a:prstGeom prst="rect">
            <a:avLst/>
          </a:prstGeom>
        </p:spPr>
        <p:style>
          <a:lnRef idx="3">
            <a:schemeClr val="lt1"/>
          </a:lnRef>
          <a:fillRef idx="1">
            <a:schemeClr val="accent2"/>
          </a:fillRef>
          <a:effectRef idx="1">
            <a:schemeClr val="accent2"/>
          </a:effectRef>
          <a:fontRef idx="minor">
            <a:schemeClr val="lt1"/>
          </a:fontRef>
        </p:style>
        <p:txBody>
          <a:bodyPr wrap="square" rtlCol="0">
            <a:spAutoFit/>
          </a:bodyPr>
          <a:lstStyle/>
          <a:p>
            <a:pPr algn="just">
              <a:lnSpc>
                <a:spcPct val="200000"/>
              </a:lnSpc>
            </a:pPr>
            <a:endParaRPr lang="en-US" sz="900" dirty="0" smtClean="0"/>
          </a:p>
          <a:p>
            <a:pPr algn="just"/>
            <a:r>
              <a:rPr lang="en-US" dirty="0" smtClean="0"/>
              <a:t>Use the imperative mode according to the indications below.</a:t>
            </a:r>
          </a:p>
          <a:p>
            <a:pPr algn="just"/>
            <a:endParaRPr lang="en-US" sz="900" dirty="0"/>
          </a:p>
        </p:txBody>
      </p:sp>
      <p:pic>
        <p:nvPicPr>
          <p:cNvPr id="6" name="_Crossing_The_Street.wmv">
            <a:hlinkClick r:id="" action="ppaction://media"/>
          </p:cNvPr>
          <p:cNvPicPr>
            <a:picLocks noRot="1" noChangeAspect="1"/>
          </p:cNvPicPr>
          <p:nvPr>
            <a:videoFile r:link="rId1"/>
          </p:nvPr>
        </p:nvPicPr>
        <p:blipFill>
          <a:blip r:embed="rId3" cstate="print"/>
          <a:stretch>
            <a:fillRect/>
          </a:stretch>
        </p:blipFill>
        <p:spPr>
          <a:xfrm>
            <a:off x="1907704" y="3861048"/>
            <a:ext cx="1008112" cy="648072"/>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2" presetClass="mediacall" presetSubtype="0" fill="hold" nodeType="clickEffect">
                                  <p:stCondLst>
                                    <p:cond delay="0"/>
                                  </p:stCondLst>
                                  <p:childTnLst>
                                    <p:cmd type="call" cmd="togglePause">
                                      <p:cBhvr>
                                        <p:cTn id="6" dur="1" fill="hold"/>
                                        <p:tgtEl>
                                          <p:spTgt spid="6"/>
                                        </p:tgtEl>
                                      </p:cBhvr>
                                    </p:cmd>
                                  </p:childTnLst>
                                </p:cTn>
                              </p:par>
                            </p:childTnLst>
                          </p:cTn>
                        </p:par>
                      </p:childTnLst>
                    </p:cTn>
                  </p:par>
                </p:childTnLst>
              </p:cTn>
              <p:nextCondLst>
                <p:cond evt="onClick" delay="0">
                  <p:tgtEl>
                    <p:spTgt spid="6"/>
                  </p:tgtEl>
                </p:cond>
              </p:nextCondLst>
            </p:seq>
            <p:video>
              <p:cMediaNode>
                <p:cTn id="7" fill="hold" display="0">
                  <p:stCondLst>
                    <p:cond delay="indefinite"/>
                  </p:stCondLst>
                  <p:endCondLst>
                    <p:cond evt="onNext" delay="0">
                      <p:tgtEl>
                        <p:sldTgt/>
                      </p:tgtEl>
                    </p:cond>
                    <p:cond evt="onPrev" delay="0">
                      <p:tgtEl>
                        <p:sldTgt/>
                      </p:tgtEl>
                    </p:cond>
                  </p:endCondLst>
                </p:cTn>
                <p:tgtEl>
                  <p:spTgt spid="6"/>
                </p:tgtEl>
              </p:cMediaNode>
            </p:video>
          </p:childTnLst>
        </p:cTn>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urrencia">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Concurrencia">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urrencia">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95000" t="-106500" r="5000" b="2065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o" ma:contentTypeID="0x010100BA7AD77E6EEBF24EBF7D41CA367DFD4E" ma:contentTypeVersion="0" ma:contentTypeDescription="Crear nuevo documento." ma:contentTypeScope="" ma:versionID="53ab6ee07c373738130e523da2b74f00">
  <xsd:schema xmlns:xsd="http://www.w3.org/2001/XMLSchema" xmlns:xs="http://www.w3.org/2001/XMLSchema" xmlns:p="http://schemas.microsoft.com/office/2006/metadata/properties" xmlns:ns2="a464f196-e49a-4ca7-9c96-5a8f10f12a57" targetNamespace="http://schemas.microsoft.com/office/2006/metadata/properties" ma:root="true" ma:fieldsID="3ccd44a1bd30739882996be11b7bf1f4" ns2:_="">
    <xsd:import namespace="a464f196-e49a-4ca7-9c96-5a8f10f12a57"/>
    <xsd:element name="properties">
      <xsd:complexType>
        <xsd:sequence>
          <xsd:element name="documentManagement">
            <xsd:complexType>
              <xsd:all>
                <xsd:element ref="ns2:Direccion_x0020_UR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464f196-e49a-4ca7-9c96-5a8f10f12a57" elementFormDefault="qualified">
    <xsd:import namespace="http://schemas.microsoft.com/office/2006/documentManagement/types"/>
    <xsd:import namespace="http://schemas.microsoft.com/office/infopath/2007/PartnerControls"/>
    <xsd:element name="Direccion_x0020_URL" ma:index="8" nillable="true" ma:displayName="Direccion URL" ma:internalName="Direccion_x0020_URL" ma:readOnly="false">
      <xsd:simpleType>
        <xsd:restriction base="dms:Text">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Tipo de contenido"/>
        <xsd:element ref="dc:title" minOccurs="0" maxOccurs="1" ma:index="4" ma:displayName="Borrar"/>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documentManagement>
    <Direccion_x0020_URL xmlns="a464f196-e49a-4ca7-9c96-5a8f10f12a57" xsi:nil="true"/>
  </documentManagement>
</p:properties>
</file>

<file path=customXml/itemProps1.xml><?xml version="1.0" encoding="utf-8"?>
<ds:datastoreItem xmlns:ds="http://schemas.openxmlformats.org/officeDocument/2006/customXml" ds:itemID="{CA082DDA-C9E9-467B-BADF-86FF0E72BA61}"/>
</file>

<file path=customXml/itemProps2.xml><?xml version="1.0" encoding="utf-8"?>
<ds:datastoreItem xmlns:ds="http://schemas.openxmlformats.org/officeDocument/2006/customXml" ds:itemID="{83239705-4DDC-43FA-B33C-8483202147B8}"/>
</file>

<file path=customXml/itemProps3.xml><?xml version="1.0" encoding="utf-8"?>
<ds:datastoreItem xmlns:ds="http://schemas.openxmlformats.org/officeDocument/2006/customXml" ds:itemID="{A61A2A61-1BDF-4D08-8364-2D3CBCB17E1A}"/>
</file>

<file path=docProps/app.xml><?xml version="1.0" encoding="utf-8"?>
<Properties xmlns="http://schemas.openxmlformats.org/officeDocument/2006/extended-properties" xmlns:vt="http://schemas.openxmlformats.org/officeDocument/2006/docPropsVTypes">
  <Template>Concourse</Template>
  <TotalTime>501</TotalTime>
  <Words>492</Words>
  <Application>Microsoft Office PowerPoint</Application>
  <PresentationFormat>Presentación en pantalla (4:3)</PresentationFormat>
  <Paragraphs>55</Paragraphs>
  <Slides>4</Slides>
  <Notes>0</Notes>
  <HiddenSlides>0</HiddenSlides>
  <MMClips>1</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Concurrencia</vt:lpstr>
      <vt:lpstr>Diapositiva 1</vt:lpstr>
      <vt:lpstr>Diapositiva 2</vt:lpstr>
      <vt:lpstr>Diapositiva 3</vt:lpstr>
      <vt:lpstr>Diapositiva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Juan Carlos Monsalve</dc:creator>
  <cp:lastModifiedBy>Diego</cp:lastModifiedBy>
  <cp:revision>81</cp:revision>
  <dcterms:created xsi:type="dcterms:W3CDTF">2009-03-25T12:49:46Z</dcterms:created>
  <dcterms:modified xsi:type="dcterms:W3CDTF">2011-03-30T21:22:59Z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0x010100BA7AD77E6EEBF24EBF7D41CA367DFD4E</vt:lpwstr>
  </property>
</Properties>
</file>