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0"/>
  </p:notesMasterIdLst>
  <p:sldIdLst>
    <p:sldId id="466" r:id="rId6"/>
    <p:sldId id="498" r:id="rId7"/>
    <p:sldId id="507" r:id="rId8"/>
    <p:sldId id="501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MARCELA RESTREPO TOBÓN" initials="DMR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277A"/>
    <a:srgbClr val="FFD537"/>
    <a:srgbClr val="00A9D7"/>
    <a:srgbClr val="00923E"/>
    <a:srgbClr val="CF1F20"/>
    <a:srgbClr val="77368B"/>
    <a:srgbClr val="E74622"/>
    <a:srgbClr val="FF5100"/>
    <a:srgbClr val="00A48B"/>
    <a:srgbClr val="F18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59" autoAdjust="0"/>
    <p:restoredTop sz="98148" autoAdjust="0"/>
  </p:normalViewPr>
  <p:slideViewPr>
    <p:cSldViewPr>
      <p:cViewPr varScale="1">
        <p:scale>
          <a:sx n="74" d="100"/>
          <a:sy n="74" d="100"/>
        </p:scale>
        <p:origin x="-13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7348E-BC6B-41A4-B2A2-B7B4632D96ED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A292C-731F-45BB-A364-DB776F0BEB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603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Introducción:</a:t>
            </a:r>
            <a:r>
              <a:rPr lang="es-ES" dirty="0" smtClean="0"/>
              <a:t> escrito</a:t>
            </a:r>
            <a:r>
              <a:rPr lang="es-ES" baseline="0" dirty="0" smtClean="0"/>
              <a:t> que da la bienvenida al estudiante y le da una idea acerca de los aprendizajes que va a adquirir en el desarrollo de la lección.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7496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915400" y="1993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eslfast.com/easydialogs/ec/dating01.ht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 txBox="1">
            <a:spLocks/>
          </p:cNvSpPr>
          <p:nvPr/>
        </p:nvSpPr>
        <p:spPr>
          <a:xfrm>
            <a:off x="17501" y="32129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Verdana" pitchFamily="34" charset="0"/>
                <a:cs typeface="Arial"/>
              </a:rPr>
              <a:t>Student’s name:</a:t>
            </a:r>
          </a:p>
          <a:p>
            <a:endParaRPr lang="es-E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s-ES" sz="1600" b="1" spc="6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n-U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59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3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Read and listen to this dialogue: </a:t>
            </a:r>
            <a:r>
              <a:rPr lang="en-US" sz="1300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4"/>
              </a:rPr>
              <a:t>http</a:t>
            </a:r>
            <a:r>
              <a:rPr lang="en-US" sz="1300" dirty="0">
                <a:latin typeface="Verdana" pitchFamily="34" charset="0"/>
                <a:ea typeface="Verdana" pitchFamily="34" charset="0"/>
                <a:cs typeface="Verdana" pitchFamily="34" charset="0"/>
                <a:hlinkClick r:id="rId4"/>
              </a:rPr>
              <a:t>://</a:t>
            </a:r>
            <a:r>
              <a:rPr lang="en-US" sz="1300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4"/>
              </a:rPr>
              <a:t>www.eslfast.com/easydialogs/ec/dating01.htm</a:t>
            </a:r>
            <a:endParaRPr lang="en-US" sz="13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s-CO" sz="1200" dirty="0"/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      Recreate the whole dialogue in a creative way. You’re “B”. “A” is your best friend.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2341245"/>
              </p:ext>
            </p:extLst>
          </p:nvPr>
        </p:nvGraphicFramePr>
        <p:xfrm>
          <a:off x="0" y="2465313"/>
          <a:ext cx="9130686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2878"/>
                <a:gridCol w="8437808"/>
              </a:tblGrid>
              <a:tr h="282287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282287">
                <a:tc>
                  <a:txBody>
                    <a:bodyPr/>
                    <a:lstStyle/>
                    <a:p>
                      <a:r>
                        <a:rPr lang="es-CO" sz="1400" dirty="0" smtClean="0"/>
                        <a:t>A</a:t>
                      </a:r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smtClean="0"/>
                        <a:t>I’ve got a date for you</a:t>
                      </a:r>
                      <a:endParaRPr lang="en-US" sz="1600" noProof="0"/>
                    </a:p>
                  </a:txBody>
                  <a:tcPr/>
                </a:tc>
              </a:tr>
              <a:tr h="282287">
                <a:tc>
                  <a:txBody>
                    <a:bodyPr/>
                    <a:lstStyle/>
                    <a:p>
                      <a:r>
                        <a:rPr lang="es-CO" sz="1400" dirty="0" smtClean="0"/>
                        <a:t>B</a:t>
                      </a:r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/>
                    </a:p>
                  </a:txBody>
                  <a:tcPr/>
                </a:tc>
              </a:tr>
              <a:tr h="282287">
                <a:tc>
                  <a:txBody>
                    <a:bodyPr/>
                    <a:lstStyle/>
                    <a:p>
                      <a:r>
                        <a:rPr lang="es-CO" sz="1400" dirty="0" smtClean="0"/>
                        <a:t>A</a:t>
                      </a:r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smtClean="0"/>
                        <a:t>Are you interested?</a:t>
                      </a:r>
                      <a:endParaRPr lang="en-US" sz="1600" noProof="0"/>
                    </a:p>
                  </a:txBody>
                  <a:tcPr/>
                </a:tc>
              </a:tr>
              <a:tr h="282287">
                <a:tc>
                  <a:txBody>
                    <a:bodyPr/>
                    <a:lstStyle/>
                    <a:p>
                      <a:r>
                        <a:rPr lang="es-CO" sz="1400" dirty="0" smtClean="0"/>
                        <a:t>B</a:t>
                      </a:r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/>
                    </a:p>
                  </a:txBody>
                  <a:tcPr/>
                </a:tc>
              </a:tr>
              <a:tr h="282287">
                <a:tc>
                  <a:txBody>
                    <a:bodyPr/>
                    <a:lstStyle/>
                    <a:p>
                      <a:r>
                        <a:rPr lang="es-CO" sz="1400" dirty="0" smtClean="0"/>
                        <a:t>A</a:t>
                      </a:r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/>
                    </a:p>
                  </a:txBody>
                  <a:tcPr/>
                </a:tc>
              </a:tr>
              <a:tr h="282287">
                <a:tc>
                  <a:txBody>
                    <a:bodyPr/>
                    <a:lstStyle/>
                    <a:p>
                      <a:r>
                        <a:rPr lang="es-CO" sz="1400" dirty="0" smtClean="0"/>
                        <a:t>B</a:t>
                      </a:r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smtClean="0"/>
                        <a:t>Uh-oh. That means that … </a:t>
                      </a:r>
                      <a:endParaRPr lang="en-US" sz="1600" noProof="0"/>
                    </a:p>
                  </a:txBody>
                  <a:tcPr/>
                </a:tc>
              </a:tr>
              <a:tr h="282287">
                <a:tc>
                  <a:txBody>
                    <a:bodyPr/>
                    <a:lstStyle/>
                    <a:p>
                      <a:r>
                        <a:rPr lang="es-CO" sz="1400" dirty="0" smtClean="0"/>
                        <a:t>A</a:t>
                      </a:r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/>
                    </a:p>
                  </a:txBody>
                  <a:tcPr/>
                </a:tc>
              </a:tr>
              <a:tr h="282287">
                <a:tc>
                  <a:txBody>
                    <a:bodyPr/>
                    <a:lstStyle/>
                    <a:p>
                      <a:r>
                        <a:rPr lang="es-CO" sz="1400" dirty="0" smtClean="0"/>
                        <a:t>B</a:t>
                      </a:r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/>
                    </a:p>
                  </a:txBody>
                  <a:tcPr/>
                </a:tc>
              </a:tr>
              <a:tr h="282287">
                <a:tc>
                  <a:txBody>
                    <a:bodyPr/>
                    <a:lstStyle/>
                    <a:p>
                      <a:r>
                        <a:rPr lang="es-CO" sz="1400" dirty="0" smtClean="0"/>
                        <a:t>A</a:t>
                      </a:r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/>
                    </a:p>
                  </a:txBody>
                  <a:tcPr/>
                </a:tc>
              </a:tr>
              <a:tr h="282287">
                <a:tc>
                  <a:txBody>
                    <a:bodyPr/>
                    <a:lstStyle/>
                    <a:p>
                      <a:r>
                        <a:rPr lang="es-CO" sz="1400" dirty="0" smtClean="0"/>
                        <a:t>B</a:t>
                      </a:r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/>
                    </a:p>
                  </a:txBody>
                  <a:tcPr/>
                </a:tc>
              </a:tr>
              <a:tr h="282287">
                <a:tc>
                  <a:txBody>
                    <a:bodyPr/>
                    <a:lstStyle/>
                    <a:p>
                      <a:r>
                        <a:rPr lang="es-CO" sz="1400" dirty="0" smtClean="0"/>
                        <a:t>A</a:t>
                      </a:r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/>
                    </a:p>
                  </a:txBody>
                  <a:tcPr/>
                </a:tc>
              </a:tr>
              <a:tr h="282287">
                <a:tc>
                  <a:txBody>
                    <a:bodyPr/>
                    <a:lstStyle/>
                    <a:p>
                      <a:r>
                        <a:rPr lang="es-CO" sz="1400" dirty="0" smtClean="0"/>
                        <a:t>B</a:t>
                      </a:r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68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0" y="1793686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/>
              <a:t>You contact an old friend by a social network, and he/she invites you to eat out. Your parents agree and let you go.</a:t>
            </a:r>
          </a:p>
          <a:p>
            <a:pPr algn="just"/>
            <a:endParaRPr lang="es-CO" sz="1200" dirty="0"/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      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What are the advantages and disadvantages?:</a:t>
            </a:r>
          </a:p>
          <a:p>
            <a:pPr algn="just"/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470275"/>
              </p:ext>
            </p:extLst>
          </p:nvPr>
        </p:nvGraphicFramePr>
        <p:xfrm>
          <a:off x="0" y="2501572"/>
          <a:ext cx="91440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552"/>
                <a:gridCol w="4176464"/>
                <a:gridCol w="4427984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sz="1600" noProof="0" dirty="0" smtClean="0"/>
                        <a:t>Advantages</a:t>
                      </a:r>
                      <a:r>
                        <a:rPr lang="en-US" sz="1600" baseline="0" noProof="0" dirty="0" smtClean="0"/>
                        <a:t> </a:t>
                      </a:r>
                      <a:endParaRPr lang="en-US" sz="1600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Disadvantages </a:t>
                      </a:r>
                      <a:endParaRPr lang="en-US" sz="16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1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You show the</a:t>
                      </a:r>
                      <a:r>
                        <a:rPr lang="en-US" sz="1600" baseline="0" noProof="0" dirty="0" smtClean="0"/>
                        <a:t> best of you.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You might</a:t>
                      </a:r>
                      <a:r>
                        <a:rPr lang="en-US" sz="1600" baseline="0" noProof="0" dirty="0" smtClean="0"/>
                        <a:t> not find a common topic to talk about.</a:t>
                      </a:r>
                      <a:endParaRPr lang="en-US" sz="16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2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3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4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5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6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7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8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9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10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562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0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76872"/>
            <a:ext cx="1581150" cy="3810000"/>
          </a:xfrm>
          <a:prstGeom prst="rect">
            <a:avLst/>
          </a:prstGeom>
        </p:spPr>
      </p:pic>
      <p:sp>
        <p:nvSpPr>
          <p:cNvPr id="2" name="1 Llamada rectangular"/>
          <p:cNvSpPr/>
          <p:nvPr/>
        </p:nvSpPr>
        <p:spPr>
          <a:xfrm>
            <a:off x="4139952" y="2708920"/>
            <a:ext cx="1659210" cy="1116124"/>
          </a:xfrm>
          <a:prstGeom prst="wedgeRectCallout">
            <a:avLst>
              <a:gd name="adj1" fmla="val -79677"/>
              <a:gd name="adj2" fmla="val -50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Congratulations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dc48f2b-d7ae-4813-9dcd-8c6720f52952">U2C2NX0HG1XT-441-52358</_dlc_DocId>
    <_dlc_DocIdUrl xmlns="0dc48f2b-d7ae-4813-9dcd-8c6720f52952">
      <Url>http://intranet.ucn.edu.co/cibercolegio/gacademica/_layouts/DocIdRedir.aspx?ID=U2C2NX0HG1XT-441-52358</Url>
      <Description>U2C2NX0HG1XT-441-52358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095E4512E05334AAFAF36603319C553" ma:contentTypeVersion="6" ma:contentTypeDescription="Crear nuevo documento." ma:contentTypeScope="" ma:versionID="b035555069adeb9a55c9b73820d7c8f7">
  <xsd:schema xmlns:xsd="http://www.w3.org/2001/XMLSchema" xmlns:xs="http://www.w3.org/2001/XMLSchema" xmlns:p="http://schemas.microsoft.com/office/2006/metadata/properties" xmlns:ns2="0dc48f2b-d7ae-4813-9dcd-8c6720f52952" targetNamespace="http://schemas.microsoft.com/office/2006/metadata/properties" ma:root="true" ma:fieldsID="2833b8234d44fb96a27ae162bb5c7772" ns2:_="">
    <xsd:import namespace="0dc48f2b-d7ae-4813-9dcd-8c6720f5295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c48f2b-d7ae-4813-9dcd-8c6720f5295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556C2F-615E-4680-A42C-5019F969B512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0dc48f2b-d7ae-4813-9dcd-8c6720f52952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7FC8777-B132-4E70-9CC8-D2B04CFF31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CAC09B-1049-4091-B13D-51E7C7156DE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DD2DE3E-A821-4B07-93B6-FCB1207FF9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c48f2b-d7ae-4813-9dcd-8c6720f529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25010</TotalTime>
  <Words>523</Words>
  <Application>Microsoft Office PowerPoint</Application>
  <PresentationFormat>Presentación en pantalla (4:3)</PresentationFormat>
  <Paragraphs>55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patricia</dc:creator>
  <cp:lastModifiedBy>Diego</cp:lastModifiedBy>
  <cp:revision>3710</cp:revision>
  <dcterms:created xsi:type="dcterms:W3CDTF">2013-04-05T14:52:44Z</dcterms:created>
  <dcterms:modified xsi:type="dcterms:W3CDTF">2015-04-07T02:08:56Z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7829e855-21c0-4a27-ab42-53fb2e998f4b</vt:lpwstr>
  </property>
  <property fmtid="{D5CDD505-2E9C-101B-9397-08002B2CF9AE}" pid="3" name="ContentTypeId">
    <vt:lpwstr>0x010100C095E4512E05334AAFAF36603319C553</vt:lpwstr>
  </property>
</Properties>
</file>