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8" r:id="rId2"/>
    <p:sldId id="260" r:id="rId3"/>
    <p:sldId id="259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920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04/07/2011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youtube.com/watch?v=ND6VNHCFd_Q&amp;NR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Level 3</a:t>
            </a:r>
          </a:p>
          <a:p>
            <a:pPr algn="ctr"/>
            <a:endParaRPr lang="en-US" sz="4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4400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44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Student’s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uadroTexto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After reading and studying the conditional one,  complete next sentences by using the future “will” and send the pronunciation.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08447"/>
              </p:ext>
            </p:extLst>
          </p:nvPr>
        </p:nvGraphicFramePr>
        <p:xfrm>
          <a:off x="0" y="1052736"/>
          <a:ext cx="9131605" cy="5836549"/>
        </p:xfrm>
        <a:graphic>
          <a:graphicData uri="http://schemas.openxmlformats.org/drawingml/2006/table">
            <a:tbl>
              <a:tblPr/>
              <a:tblGrid>
                <a:gridCol w="8995338"/>
                <a:gridCol w="136267"/>
              </a:tblGrid>
              <a:tr h="557704">
                <a:tc gridSpan="2">
                  <a:txBody>
                    <a:bodyPr/>
                    <a:lstStyle/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  if I win the lottery,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s-CO" sz="1600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(Si yo me gano la lotería)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57704">
                <a:tc gridSpan="2">
                  <a:txBody>
                    <a:bodyPr/>
                    <a:lstStyle/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b="1" i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  if I see a Martian, 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i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s-CO" sz="1600" i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(Si yo veo un marciano)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57704">
                <a:tc gridSpan="2">
                  <a:txBody>
                    <a:bodyPr/>
                    <a:lstStyle/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  if my computer doesn’t turn on, 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s-CO" sz="1600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(Si mi computador no enciende)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57704">
                <a:tc gridSpan="2">
                  <a:txBody>
                    <a:bodyPr/>
                    <a:lstStyle/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b="1" i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  If my best friend says me “I love you”, 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b="1" i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s-CO" sz="1600" i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(Si mi mejor amigo(a) me dice: “te amo”)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57704">
                <a:tc gridSpan="2">
                  <a:txBody>
                    <a:bodyPr/>
                    <a:lstStyle/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  if my graduation ceremony is tomorrow, 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s-CO" sz="1600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(Si mi fiesta de graduación es mañana)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57704">
                <a:tc gridSpan="2">
                  <a:txBody>
                    <a:bodyPr/>
                    <a:lstStyle/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  if I see my </a:t>
                      </a:r>
                      <a:r>
                        <a:rPr lang="en-US" sz="1600" b="1" i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father/mother </a:t>
                      </a: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 trouble,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s-CO" sz="1600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(Si yo veo a mi </a:t>
                      </a:r>
                      <a:r>
                        <a:rPr lang="es-CO" sz="1600" i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padre/madre </a:t>
                      </a:r>
                      <a:r>
                        <a:rPr lang="es-CO" sz="1600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 problemas)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57704">
                <a:tc gridSpan="2">
                  <a:txBody>
                    <a:bodyPr/>
                    <a:lstStyle/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7.  If I can ask God for a wish, 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s-CO" sz="1600" b="1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s-CO" sz="1600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(Si yo puedo pedirle a Dios un deseo)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57704">
                <a:tc gridSpan="2">
                  <a:txBody>
                    <a:bodyPr/>
                    <a:lstStyle/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8.  If I am ten years younger, </a:t>
                      </a:r>
                      <a:r>
                        <a:rPr lang="en-US" sz="1600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s-CO" sz="1600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s-CO" sz="1600" i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Si</a:t>
                      </a:r>
                      <a:r>
                        <a:rPr lang="es-CO" sz="1600" i="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CO" sz="1600" i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yo </a:t>
                      </a:r>
                      <a:r>
                        <a:rPr lang="es-CO" sz="1600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soy 10 años más joven)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57704">
                <a:tc gridSpan="2">
                  <a:txBody>
                    <a:bodyPr/>
                    <a:lstStyle/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b="1" i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  if I have just one week for living,    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b="1" i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s-CO" sz="1600" i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(Si sólo me queda una semana de vida)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57704">
                <a:tc gridSpan="2">
                  <a:txBody>
                    <a:bodyPr/>
                    <a:lstStyle/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10. if I cheat on my activities or exams,     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s-CO" sz="1600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(Si yo hago  fraude en mis actividades o exámenes)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282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409" marR="59409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0"/>
            <a:ext cx="9144000" cy="13388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endParaRPr lang="en-US" sz="900" dirty="0" smtClean="0"/>
          </a:p>
          <a:p>
            <a:pPr algn="just"/>
            <a:r>
              <a:rPr lang="en-US" dirty="0" smtClean="0"/>
              <a:t>From next video, identify the sentences in superlative form after reading the examples:</a:t>
            </a:r>
          </a:p>
          <a:p>
            <a:pPr algn="just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www.youtube.com/watch?v=ND6VNHCFd_Q&amp;NR=1</a:t>
            </a:r>
            <a:r>
              <a:rPr lang="en-US" dirty="0" smtClean="0"/>
              <a:t> </a:t>
            </a:r>
          </a:p>
          <a:p>
            <a:pPr algn="just"/>
            <a:endParaRPr lang="en-US" sz="900" dirty="0"/>
          </a:p>
        </p:txBody>
      </p:sp>
      <p:pic>
        <p:nvPicPr>
          <p:cNvPr id="2050" name="Picture 2" descr="C:\Users\PORTATIL\Desktop\sup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43" y="1628800"/>
            <a:ext cx="7505007" cy="4168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endParaRPr lang="en-US" sz="800" dirty="0" smtClean="0"/>
          </a:p>
          <a:p>
            <a:pPr algn="just"/>
            <a:r>
              <a:rPr lang="en-US" dirty="0" smtClean="0"/>
              <a:t>Write and pronounce </a:t>
            </a:r>
            <a:r>
              <a:rPr lang="en-US" dirty="0"/>
              <a:t>5</a:t>
            </a:r>
            <a:r>
              <a:rPr lang="en-US" dirty="0" smtClean="0"/>
              <a:t> conditional sentences, beginning with IF, then a sentence in future tense, according to real situations.</a:t>
            </a:r>
          </a:p>
          <a:p>
            <a:pPr algn="just"/>
            <a:endParaRPr lang="en-US" sz="800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319876"/>
              </p:ext>
            </p:extLst>
          </p:nvPr>
        </p:nvGraphicFramePr>
        <p:xfrm>
          <a:off x="0" y="1035629"/>
          <a:ext cx="9144000" cy="6086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592"/>
                <a:gridCol w="8244408"/>
              </a:tblGrid>
              <a:tr h="970395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2000" b="1" noProof="0" dirty="0" smtClean="0"/>
                        <a:t>IF sentences + future “Will”</a:t>
                      </a: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2000" b="1" noProof="0" dirty="0" smtClean="0">
                          <a:solidFill>
                            <a:srgbClr val="FFC000"/>
                          </a:solidFill>
                        </a:rPr>
                        <a:t>If I don’t send my activities, I won’t have good grades</a:t>
                      </a:r>
                      <a:endParaRPr lang="en-US" sz="2000" b="1" noProof="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970395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</a:pPr>
                      <a:r>
                        <a:rPr lang="es-ES_tradnl" b="1" dirty="0" smtClean="0"/>
                        <a:t>1.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970395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</a:pPr>
                      <a:r>
                        <a:rPr lang="es-ES_tradnl" b="1" dirty="0" smtClean="0"/>
                        <a:t>2.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</a:pPr>
                      <a:endParaRPr lang="es-CO"/>
                    </a:p>
                  </a:txBody>
                  <a:tcPr/>
                </a:tc>
              </a:tr>
              <a:tr h="970395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</a:pPr>
                      <a:r>
                        <a:rPr lang="es-ES_tradnl" b="1" dirty="0" smtClean="0"/>
                        <a:t>3.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</a:pPr>
                      <a:endParaRPr lang="es-CO"/>
                    </a:p>
                  </a:txBody>
                  <a:tcPr/>
                </a:tc>
              </a:tr>
              <a:tr h="970395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</a:pPr>
                      <a:r>
                        <a:rPr lang="es-ES_tradnl" b="1" dirty="0" smtClean="0"/>
                        <a:t>4.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</a:pPr>
                      <a:endParaRPr lang="es-CO"/>
                    </a:p>
                  </a:txBody>
                  <a:tcPr/>
                </a:tc>
              </a:tr>
              <a:tr h="970395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</a:pPr>
                      <a:r>
                        <a:rPr lang="es-ES_tradnl" b="1" dirty="0" smtClean="0"/>
                        <a:t>5. 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</a:pP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EA5BAA4B-6949-4731-A5B8-B88AD5AF2385}"/>
</file>

<file path=customXml/itemProps2.xml><?xml version="1.0" encoding="utf-8"?>
<ds:datastoreItem xmlns:ds="http://schemas.openxmlformats.org/officeDocument/2006/customXml" ds:itemID="{EBC74715-34B9-4507-A908-948A013552E6}"/>
</file>

<file path=customXml/itemProps3.xml><?xml version="1.0" encoding="utf-8"?>
<ds:datastoreItem xmlns:ds="http://schemas.openxmlformats.org/officeDocument/2006/customXml" ds:itemID="{46C79183-8F3F-4CFA-9E26-9623D4E012BB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549</TotalTime>
  <Words>300</Words>
  <Application>Microsoft Office PowerPoint</Application>
  <PresentationFormat>Presentación en pantalla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89</cp:revision>
  <dcterms:created xsi:type="dcterms:W3CDTF">2009-03-25T12:49:46Z</dcterms:created>
  <dcterms:modified xsi:type="dcterms:W3CDTF">2011-07-04T20:02:06Z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