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5.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
  </p:notesMasterIdLst>
  <p:sldIdLst>
    <p:sldId id="258" r:id="rId2"/>
    <p:sldId id="262" r:id="rId3"/>
    <p:sldId id="260" r:id="rId4"/>
    <p:sldId id="259" r:id="rId5"/>
    <p:sldId id="263"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73167" autoAdjust="0"/>
  </p:normalViewPr>
  <p:slideViewPr>
    <p:cSldViewPr>
      <p:cViewPr>
        <p:scale>
          <a:sx n="66" d="100"/>
          <a:sy n="66" d="100"/>
        </p:scale>
        <p:origin x="-1920" y="-186"/>
      </p:cViewPr>
      <p:guideLst>
        <p:guide orient="horz" pos="2160"/>
        <p:guide pos="2880"/>
      </p:guideLst>
    </p:cSldViewPr>
  </p:slideViewPr>
  <p:outlineViewPr>
    <p:cViewPr>
      <p:scale>
        <a:sx n="33" d="100"/>
        <a:sy n="33" d="100"/>
      </p:scale>
      <p:origin x="0" y="817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43FA4-7B00-4E4B-8EDC-996C9AC56E84}" type="datetimeFigureOut">
              <a:rPr lang="es-CO" smtClean="0"/>
              <a:pPr/>
              <a:t>04/07/2011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0105B4-A98B-4D7F-9F96-271A46522BCD}" type="slidenum">
              <a:rPr lang="es-CO" smtClean="0"/>
              <a:pPr/>
              <a:t>‹Nº›</a:t>
            </a:fld>
            <a:endParaRPr lang="es-CO"/>
          </a:p>
        </p:txBody>
      </p:sp>
    </p:spTree>
    <p:extLst>
      <p:ext uri="{BB962C8B-B14F-4D97-AF65-F5344CB8AC3E}">
        <p14:creationId xmlns:p14="http://schemas.microsoft.com/office/powerpoint/2010/main" val="1826831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A847CFC-816F-41D0-AAC0-9BF4FEBC753E}" type="datetimeFigureOut">
              <a:rPr lang="es-ES" smtClean="0"/>
              <a:pPr/>
              <a:t>04/07/2011</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32FADFE-3B8F-471C-ABF0-DBC7717ECBBC}" type="slidenum">
              <a:rPr lang="es-ES" smtClean="0"/>
              <a:pPr/>
              <a:t>‹Nº›</a:t>
            </a:fld>
            <a:endParaRPr lang="es-ES"/>
          </a:p>
        </p:txBody>
      </p:sp>
      <p:pic>
        <p:nvPicPr>
          <p:cNvPr id="14" name="13 Imagen" descr="logocibernuevo.gif"/>
          <p:cNvPicPr>
            <a:picLocks noChangeAspect="1"/>
          </p:cNvPicPr>
          <p:nvPr userDrawn="1"/>
        </p:nvPicPr>
        <p:blipFill>
          <a:blip r:embed="rId3" cstate="print"/>
          <a:stretch>
            <a:fillRect/>
          </a:stretch>
        </p:blipFill>
        <p:spPr>
          <a:xfrm>
            <a:off x="0" y="0"/>
            <a:ext cx="3067050" cy="10287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04/07/2011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04/07/2011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04/07/2011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pic>
        <p:nvPicPr>
          <p:cNvPr id="8" name="7 Imagen" descr="logocibernuevo.gif"/>
          <p:cNvPicPr>
            <a:picLocks noChangeAspect="1"/>
          </p:cNvPicPr>
          <p:nvPr userDrawn="1"/>
        </p:nvPicPr>
        <p:blipFill>
          <a:blip r:embed="rId2" cstate="print"/>
          <a:stretch>
            <a:fillRect/>
          </a:stretch>
        </p:blipFill>
        <p:spPr>
          <a:xfrm>
            <a:off x="6076950" y="5829300"/>
            <a:ext cx="3067050" cy="10287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04/07/2011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04/07/2011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04/07/2011</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A847CFC-816F-41D0-AAC0-9BF4FEBC753E}" type="datetimeFigureOut">
              <a:rPr lang="es-ES" smtClean="0"/>
              <a:pPr/>
              <a:t>04/07/2011</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A847CFC-816F-41D0-AAC0-9BF4FEBC753E}" type="datetimeFigureOut">
              <a:rPr lang="es-ES" smtClean="0"/>
              <a:pPr/>
              <a:t>04/07/2011</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A847CFC-816F-41D0-AAC0-9BF4FEBC753E}" type="datetimeFigureOut">
              <a:rPr lang="es-ES" smtClean="0"/>
              <a:pPr/>
              <a:t>04/07/2011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A847CFC-816F-41D0-AAC0-9BF4FEBC753E}" type="datetimeFigureOut">
              <a:rPr lang="es-ES" smtClean="0"/>
              <a:pPr/>
              <a:t>04/07/2011</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32FADFE-3B8F-471C-ABF0-DBC7717ECBBC}"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847CFC-816F-41D0-AAC0-9BF4FEBC753E}" type="datetimeFigureOut">
              <a:rPr lang="es-ES" smtClean="0"/>
              <a:pPr/>
              <a:t>04/07/2011</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2060848"/>
            <a:ext cx="7772400" cy="2808312"/>
          </a:xfrm>
        </p:spPr>
        <p:txBody>
          <a:bodyPr>
            <a:normAutofit/>
          </a:bodyPr>
          <a:lstStyle/>
          <a:p>
            <a:pPr algn="ctr"/>
            <a:r>
              <a:rPr lang="es-ES_tradnl" sz="4800" dirty="0" smtClean="0">
                <a:solidFill>
                  <a:srgbClr val="0070C0"/>
                </a:solidFill>
                <a:latin typeface="Calibri" pitchFamily="34" charset="0"/>
                <a:cs typeface="Calibri" pitchFamily="34" charset="0"/>
              </a:rPr>
              <a:t>Level 2</a:t>
            </a:r>
          </a:p>
          <a:p>
            <a:pPr algn="ctr"/>
            <a:endParaRPr lang="es-ES_tradnl" sz="4800" dirty="0">
              <a:solidFill>
                <a:srgbClr val="0070C0"/>
              </a:solidFill>
              <a:latin typeface="Calibri" pitchFamily="34" charset="0"/>
              <a:cs typeface="Calibri" pitchFamily="34" charset="0"/>
            </a:endParaRPr>
          </a:p>
          <a:p>
            <a:pPr algn="ctr"/>
            <a:r>
              <a:rPr lang="es-ES_tradnl" sz="4800" dirty="0" smtClean="0">
                <a:solidFill>
                  <a:srgbClr val="0070C0"/>
                </a:solidFill>
                <a:latin typeface="Calibri" pitchFamily="34" charset="0"/>
                <a:cs typeface="Calibri" pitchFamily="34" charset="0"/>
              </a:rPr>
              <a:t>Student’s name:</a:t>
            </a:r>
            <a:endParaRPr lang="es-CO" sz="4800" dirty="0" smtClean="0">
              <a:solidFill>
                <a:srgbClr val="0070C0"/>
              </a:solidFill>
              <a:latin typeface="Calibri" pitchFamily="34" charset="0"/>
              <a:cs typeface="Calibri" pitchFamily="34" charset="0"/>
            </a:endParaRPr>
          </a:p>
          <a:p>
            <a:endParaRPr lang="es-CO" dirty="0" smtClean="0"/>
          </a:p>
          <a:p>
            <a:endParaRPr lang="es-CO"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901405051"/>
              </p:ext>
            </p:extLst>
          </p:nvPr>
        </p:nvGraphicFramePr>
        <p:xfrm>
          <a:off x="0" y="0"/>
          <a:ext cx="9144000" cy="3048000"/>
        </p:xfrm>
        <a:graphic>
          <a:graphicData uri="http://schemas.openxmlformats.org/drawingml/2006/table">
            <a:tbl>
              <a:tblPr firstRow="1" firstCol="1" lastRow="1" lastCol="1" bandRow="1" bandCol="1"/>
              <a:tblGrid>
                <a:gridCol w="9144000"/>
              </a:tblGrid>
              <a:tr h="2592288">
                <a:tc>
                  <a:txBody>
                    <a:bodyPr/>
                    <a:lstStyle/>
                    <a:p>
                      <a:pPr algn="ctr">
                        <a:spcAft>
                          <a:spcPts val="0"/>
                        </a:spcAft>
                      </a:pPr>
                      <a:r>
                        <a:rPr lang="en-GB" sz="2000" b="1" dirty="0">
                          <a:effectLst/>
                          <a:latin typeface="Calibri" pitchFamily="34" charset="0"/>
                          <a:ea typeface="Times New Roman"/>
                          <a:cs typeface="Calibri" pitchFamily="34" charset="0"/>
                        </a:rPr>
                        <a:t>I’ll get used to relaxing!</a:t>
                      </a:r>
                      <a:endParaRPr lang="es-CO" sz="2000" dirty="0">
                        <a:effectLst/>
                        <a:latin typeface="Calibri" pitchFamily="34" charset="0"/>
                        <a:ea typeface="Times New Roman"/>
                        <a:cs typeface="Calibri" pitchFamily="34" charset="0"/>
                      </a:endParaRPr>
                    </a:p>
                    <a:p>
                      <a:pPr marL="342900" lvl="0" indent="-342900" algn="just">
                        <a:spcAft>
                          <a:spcPts val="0"/>
                        </a:spcAft>
                        <a:buFont typeface="Symbol"/>
                        <a:buChar char=""/>
                        <a:tabLst>
                          <a:tab pos="228600" algn="l"/>
                        </a:tabLst>
                      </a:pPr>
                      <a:r>
                        <a:rPr lang="en-GB" sz="2000" b="1" dirty="0">
                          <a:effectLst/>
                          <a:latin typeface="Calibri" pitchFamily="34" charset="0"/>
                          <a:ea typeface="Times New Roman"/>
                          <a:cs typeface="Calibri" pitchFamily="34" charset="0"/>
                        </a:rPr>
                        <a:t>I used to sleep late – </a:t>
                      </a:r>
                      <a:r>
                        <a:rPr lang="en-GB" sz="2000" dirty="0">
                          <a:effectLst/>
                          <a:latin typeface="Calibri" pitchFamily="34" charset="0"/>
                          <a:ea typeface="Times New Roman"/>
                          <a:cs typeface="Calibri" pitchFamily="34" charset="0"/>
                        </a:rPr>
                        <a:t>when I was a young boy I used to stay in bed until noon. On Saturday, my brother and I used to play baseball with our friends and eat hot dogs. </a:t>
                      </a:r>
                      <a:endParaRPr lang="es-CO" sz="2000" dirty="0">
                        <a:effectLst/>
                        <a:latin typeface="Calibri" pitchFamily="34" charset="0"/>
                        <a:ea typeface="Times New Roman"/>
                        <a:cs typeface="Calibri" pitchFamily="34" charset="0"/>
                      </a:endParaRPr>
                    </a:p>
                    <a:p>
                      <a:pPr marL="340360" algn="just">
                        <a:spcAft>
                          <a:spcPts val="0"/>
                        </a:spcAft>
                      </a:pPr>
                      <a:r>
                        <a:rPr lang="en-GB" sz="2000" b="1" dirty="0">
                          <a:effectLst/>
                          <a:latin typeface="Calibri" pitchFamily="34" charset="0"/>
                          <a:ea typeface="Times New Roman"/>
                          <a:cs typeface="Calibri" pitchFamily="34" charset="0"/>
                        </a:rPr>
                        <a:t> </a:t>
                      </a:r>
                      <a:endParaRPr lang="es-CO" sz="2000" dirty="0">
                        <a:effectLst/>
                        <a:latin typeface="Calibri" pitchFamily="34" charset="0"/>
                        <a:ea typeface="Times New Roman"/>
                        <a:cs typeface="Calibri" pitchFamily="34" charset="0"/>
                      </a:endParaRPr>
                    </a:p>
                    <a:p>
                      <a:pPr marL="342900" lvl="0" indent="-342900" algn="just">
                        <a:spcAft>
                          <a:spcPts val="0"/>
                        </a:spcAft>
                        <a:buFont typeface="Symbol"/>
                        <a:buChar char=""/>
                        <a:tabLst>
                          <a:tab pos="228600" algn="l"/>
                        </a:tabLst>
                      </a:pPr>
                      <a:r>
                        <a:rPr lang="en-GB" sz="2000" b="1" dirty="0">
                          <a:effectLst/>
                          <a:latin typeface="Calibri" pitchFamily="34" charset="0"/>
                          <a:ea typeface="Times New Roman"/>
                          <a:cs typeface="Calibri" pitchFamily="34" charset="0"/>
                        </a:rPr>
                        <a:t>I got used to working – </a:t>
                      </a:r>
                      <a:r>
                        <a:rPr lang="en-GB" sz="2000" dirty="0">
                          <a:effectLst/>
                          <a:latin typeface="Calibri" pitchFamily="34" charset="0"/>
                          <a:ea typeface="Times New Roman"/>
                          <a:cs typeface="Calibri" pitchFamily="34" charset="0"/>
                        </a:rPr>
                        <a:t>when I grew up I started my own business and got used to working very hard ,ten hours a day , six days a week. </a:t>
                      </a:r>
                      <a:endParaRPr lang="es-CO" sz="2000" dirty="0">
                        <a:effectLst/>
                        <a:latin typeface="Calibri" pitchFamily="34" charset="0"/>
                        <a:ea typeface="Times New Roman"/>
                        <a:cs typeface="Calibri" pitchFamily="34" charset="0"/>
                      </a:endParaRPr>
                    </a:p>
                    <a:p>
                      <a:pPr marL="340360" algn="just">
                        <a:spcAft>
                          <a:spcPts val="0"/>
                        </a:spcAft>
                      </a:pPr>
                      <a:r>
                        <a:rPr lang="en-GB" sz="2000" b="1" dirty="0">
                          <a:effectLst/>
                          <a:latin typeface="Calibri" pitchFamily="34" charset="0"/>
                          <a:ea typeface="Times New Roman"/>
                          <a:cs typeface="Calibri" pitchFamily="34" charset="0"/>
                        </a:rPr>
                        <a:t> </a:t>
                      </a:r>
                      <a:endParaRPr lang="es-CO" sz="2000" dirty="0">
                        <a:effectLst/>
                        <a:latin typeface="Calibri" pitchFamily="34" charset="0"/>
                        <a:ea typeface="Times New Roman"/>
                        <a:cs typeface="Calibri" pitchFamily="34" charset="0"/>
                      </a:endParaRPr>
                    </a:p>
                    <a:p>
                      <a:pPr marL="342900" lvl="0" indent="-342900" algn="just">
                        <a:spcAft>
                          <a:spcPts val="0"/>
                        </a:spcAft>
                        <a:buFont typeface="Symbol"/>
                        <a:buChar char=""/>
                        <a:tabLst>
                          <a:tab pos="228600" algn="l"/>
                        </a:tabLst>
                      </a:pPr>
                      <a:r>
                        <a:rPr lang="en-GB" sz="2000" b="1" dirty="0">
                          <a:effectLst/>
                          <a:latin typeface="Calibri" pitchFamily="34" charset="0"/>
                          <a:ea typeface="Times New Roman"/>
                          <a:cs typeface="Calibri" pitchFamily="34" charset="0"/>
                        </a:rPr>
                        <a:t>I’ll get used to retirement!</a:t>
                      </a:r>
                      <a:r>
                        <a:rPr lang="en-GB" sz="2000" dirty="0">
                          <a:effectLst/>
                          <a:latin typeface="Calibri" pitchFamily="34" charset="0"/>
                          <a:ea typeface="Times New Roman"/>
                          <a:cs typeface="Calibri" pitchFamily="34" charset="0"/>
                        </a:rPr>
                        <a:t>- soon it will come a time when I’ll get used to relaxing . I will get used to waking up early and going fishing by the lake. I’ll be used to sitting down on the porch and seeing how my son takes care of the business.</a:t>
                      </a:r>
                      <a:r>
                        <a:rPr lang="en-GB" sz="2000" dirty="0">
                          <a:solidFill>
                            <a:srgbClr val="002060"/>
                          </a:solidFill>
                          <a:effectLst/>
                          <a:latin typeface="Calibri" pitchFamily="34" charset="0"/>
                          <a:ea typeface="Times New Roman"/>
                          <a:cs typeface="Calibri" pitchFamily="34" charset="0"/>
                        </a:rPr>
                        <a:t> </a:t>
                      </a:r>
                      <a:endParaRPr lang="es-CO" sz="2000" dirty="0">
                        <a:effectLst/>
                        <a:latin typeface="Calibri" pitchFamily="34" charset="0"/>
                        <a:ea typeface="Times New Roman"/>
                        <a:cs typeface="Calibri" pitchFamily="34" charset="0"/>
                      </a:endParaRPr>
                    </a:p>
                  </a:txBody>
                  <a:tcPr marL="68580" marR="68580"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4291809401"/>
              </p:ext>
            </p:extLst>
          </p:nvPr>
        </p:nvGraphicFramePr>
        <p:xfrm>
          <a:off x="0" y="3140968"/>
          <a:ext cx="9144000" cy="3717031"/>
        </p:xfrm>
        <a:graphic>
          <a:graphicData uri="http://schemas.openxmlformats.org/drawingml/2006/table">
            <a:tbl>
              <a:tblPr firstRow="1" firstCol="1" bandRow="1"/>
              <a:tblGrid>
                <a:gridCol w="4454981"/>
                <a:gridCol w="4689019"/>
              </a:tblGrid>
              <a:tr h="330119">
                <a:tc gridSpan="2">
                  <a:txBody>
                    <a:bodyPr/>
                    <a:lstStyle/>
                    <a:p>
                      <a:pPr algn="ctr">
                        <a:spcAft>
                          <a:spcPts val="0"/>
                        </a:spcAft>
                      </a:pPr>
                      <a:r>
                        <a:rPr lang="en-US" sz="1600" b="1" dirty="0">
                          <a:effectLst/>
                          <a:latin typeface="Calibri"/>
                          <a:ea typeface="Times New Roman"/>
                        </a:rPr>
                        <a:t>READING COMPREHENSION</a:t>
                      </a:r>
                      <a:endParaRPr lang="es-CO" sz="1600" dirty="0">
                        <a:effectLst/>
                        <a:latin typeface="Times New Roman"/>
                        <a:ea typeface="Times New Roman"/>
                      </a:endParaRPr>
                    </a:p>
                  </a:txBody>
                  <a:tcPr marL="66712" marR="66712"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solidFill>
                      <a:srgbClr val="F2F2F2"/>
                    </a:solidFill>
                  </a:tcPr>
                </a:tc>
                <a:tc hMerge="1">
                  <a:txBody>
                    <a:bodyPr/>
                    <a:lstStyle/>
                    <a:p>
                      <a:endParaRPr lang="es-CO"/>
                    </a:p>
                  </a:txBody>
                  <a:tcPr/>
                </a:tc>
              </a:tr>
              <a:tr h="423364">
                <a:tc>
                  <a:txBody>
                    <a:bodyPr/>
                    <a:lstStyle/>
                    <a:p>
                      <a:pPr>
                        <a:lnSpc>
                          <a:spcPct val="150000"/>
                        </a:lnSpc>
                        <a:spcAft>
                          <a:spcPts val="0"/>
                        </a:spcAft>
                      </a:pPr>
                      <a:r>
                        <a:rPr lang="en-US" sz="1600" b="1" i="0" dirty="0">
                          <a:effectLst/>
                          <a:latin typeface="Calibri"/>
                          <a:ea typeface="Times New Roman"/>
                        </a:rPr>
                        <a:t>What</a:t>
                      </a:r>
                      <a:r>
                        <a:rPr lang="en-US" sz="1600" i="0" dirty="0">
                          <a:effectLst/>
                          <a:latin typeface="Calibri"/>
                          <a:ea typeface="Times New Roman"/>
                        </a:rPr>
                        <a:t> did he do when he was a boy?</a:t>
                      </a:r>
                      <a:endParaRPr lang="es-CO" sz="1600" dirty="0">
                        <a:effectLst/>
                        <a:latin typeface="Times New Roman"/>
                        <a:ea typeface="Times New Roman"/>
                      </a:endParaRPr>
                    </a:p>
                  </a:txBody>
                  <a:tcPr marL="66712" marR="66712" marT="0" marB="0">
                    <a:lnL w="12700" cap="flat" cmpd="sng" algn="ctr">
                      <a:solidFill>
                        <a:srgbClr val="B6DDE8"/>
                      </a:solidFill>
                      <a:prstDash val="solid"/>
                      <a:round/>
                      <a:headEnd type="none" w="med" len="med"/>
                      <a:tailEnd type="none" w="med" len="med"/>
                    </a:lnL>
                    <a:lnR>
                      <a:noFill/>
                    </a:lnR>
                    <a:lnT w="12700" cap="flat" cmpd="sng" algn="ctr">
                      <a:solidFill>
                        <a:srgbClr val="B6DDE8"/>
                      </a:solidFill>
                      <a:prstDash val="solid"/>
                      <a:round/>
                      <a:headEnd type="none" w="med" len="med"/>
                      <a:tailEnd type="none" w="med" len="med"/>
                    </a:lnT>
                    <a:lnB>
                      <a:noFill/>
                    </a:lnB>
                    <a:solidFill>
                      <a:schemeClr val="accent5">
                        <a:lumMod val="40000"/>
                        <a:lumOff val="60000"/>
                      </a:schemeClr>
                    </a:solidFill>
                  </a:tcPr>
                </a:tc>
                <a:tc>
                  <a:txBody>
                    <a:bodyPr/>
                    <a:lstStyle/>
                    <a:p>
                      <a:pPr>
                        <a:lnSpc>
                          <a:spcPct val="150000"/>
                        </a:lnSpc>
                        <a:spcAft>
                          <a:spcPts val="0"/>
                        </a:spcAft>
                      </a:pPr>
                      <a:r>
                        <a:rPr lang="es-CO" sz="1600" i="0" dirty="0">
                          <a:effectLst/>
                          <a:latin typeface="Calibri"/>
                          <a:ea typeface="Times New Roman"/>
                        </a:rPr>
                        <a:t>¿Qué hacía él cuando era un niño?</a:t>
                      </a:r>
                      <a:endParaRPr lang="es-CO" sz="1600" dirty="0">
                        <a:effectLst/>
                        <a:latin typeface="Times New Roman"/>
                        <a:ea typeface="Times New Roman"/>
                      </a:endParaRPr>
                    </a:p>
                  </a:txBody>
                  <a:tcPr marL="66712" marR="66712" marT="0" marB="0">
                    <a:lnL>
                      <a:noFill/>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a:noFill/>
                    </a:lnB>
                    <a:solidFill>
                      <a:schemeClr val="accent5">
                        <a:lumMod val="40000"/>
                        <a:lumOff val="60000"/>
                      </a:schemeClr>
                    </a:solidFill>
                  </a:tcPr>
                </a:tc>
              </a:tr>
              <a:tr h="423364">
                <a:tc>
                  <a:txBody>
                    <a:bodyPr/>
                    <a:lstStyle/>
                    <a:p>
                      <a:pPr>
                        <a:lnSpc>
                          <a:spcPct val="150000"/>
                        </a:lnSpc>
                        <a:spcAft>
                          <a:spcPts val="0"/>
                        </a:spcAft>
                      </a:pPr>
                      <a:r>
                        <a:rPr lang="en-US" sz="1600" i="0">
                          <a:effectLst/>
                          <a:latin typeface="Calibri"/>
                          <a:ea typeface="Times New Roman"/>
                        </a:rPr>
                        <a:t>When he was a boy he used to stay in bed</a:t>
                      </a:r>
                      <a:endParaRPr lang="es-CO" sz="1600">
                        <a:effectLst/>
                        <a:latin typeface="Times New Roman"/>
                        <a:ea typeface="Times New Roman"/>
                      </a:endParaRPr>
                    </a:p>
                  </a:txBody>
                  <a:tcPr marL="66712" marR="66712" marT="0" marB="0">
                    <a:lnL w="12700" cap="flat" cmpd="sng" algn="ctr">
                      <a:solidFill>
                        <a:srgbClr val="B6DDE8"/>
                      </a:solidFill>
                      <a:prstDash val="solid"/>
                      <a:round/>
                      <a:headEnd type="none" w="med" len="med"/>
                      <a:tailEnd type="none" w="med" len="med"/>
                    </a:lnL>
                    <a:lnR>
                      <a:noFill/>
                    </a:lnR>
                    <a:lnT>
                      <a:noFill/>
                    </a:lnT>
                    <a:lnB>
                      <a:noFill/>
                    </a:lnB>
                    <a:solidFill>
                      <a:schemeClr val="accent5">
                        <a:lumMod val="40000"/>
                        <a:lumOff val="60000"/>
                      </a:schemeClr>
                    </a:solidFill>
                  </a:tcPr>
                </a:tc>
                <a:tc>
                  <a:txBody>
                    <a:bodyPr/>
                    <a:lstStyle/>
                    <a:p>
                      <a:pPr>
                        <a:lnSpc>
                          <a:spcPct val="150000"/>
                        </a:lnSpc>
                        <a:spcAft>
                          <a:spcPts val="0"/>
                        </a:spcAft>
                      </a:pPr>
                      <a:r>
                        <a:rPr lang="es-CO" sz="1600" i="0">
                          <a:effectLst/>
                          <a:latin typeface="Calibri"/>
                          <a:ea typeface="Times New Roman"/>
                        </a:rPr>
                        <a:t>Cuando él era un niño solía quedarse en la cama</a:t>
                      </a:r>
                      <a:endParaRPr lang="es-CO" sz="1600">
                        <a:effectLst/>
                        <a:latin typeface="Times New Roman"/>
                        <a:ea typeface="Times New Roman"/>
                      </a:endParaRPr>
                    </a:p>
                  </a:txBody>
                  <a:tcPr marL="66712" marR="66712" marT="0" marB="0">
                    <a:lnL>
                      <a:noFill/>
                    </a:lnL>
                    <a:lnR w="12700" cap="flat" cmpd="sng" algn="ctr">
                      <a:solidFill>
                        <a:srgbClr val="B6DDE8"/>
                      </a:solidFill>
                      <a:prstDash val="solid"/>
                      <a:round/>
                      <a:headEnd type="none" w="med" len="med"/>
                      <a:tailEnd type="none" w="med" len="med"/>
                    </a:lnR>
                    <a:lnT>
                      <a:noFill/>
                    </a:lnT>
                    <a:lnB>
                      <a:noFill/>
                    </a:lnB>
                    <a:solidFill>
                      <a:schemeClr val="accent5">
                        <a:lumMod val="40000"/>
                        <a:lumOff val="60000"/>
                      </a:schemeClr>
                    </a:solidFill>
                  </a:tcPr>
                </a:tc>
              </a:tr>
              <a:tr h="423364">
                <a:tc>
                  <a:txBody>
                    <a:bodyPr/>
                    <a:lstStyle/>
                    <a:p>
                      <a:pPr>
                        <a:lnSpc>
                          <a:spcPct val="150000"/>
                        </a:lnSpc>
                        <a:spcAft>
                          <a:spcPts val="0"/>
                        </a:spcAft>
                      </a:pPr>
                      <a:r>
                        <a:rPr lang="en-US" sz="1600" b="1" i="0">
                          <a:effectLst/>
                          <a:latin typeface="Calibri"/>
                          <a:ea typeface="Times New Roman"/>
                        </a:rPr>
                        <a:t>When</a:t>
                      </a:r>
                      <a:r>
                        <a:rPr lang="en-US" sz="1600" i="0">
                          <a:effectLst/>
                          <a:latin typeface="Calibri"/>
                          <a:ea typeface="Times New Roman"/>
                        </a:rPr>
                        <a:t> did he play with his brother?</a:t>
                      </a:r>
                      <a:endParaRPr lang="es-CO" sz="1600">
                        <a:effectLst/>
                        <a:latin typeface="Times New Roman"/>
                        <a:ea typeface="Times New Roman"/>
                      </a:endParaRPr>
                    </a:p>
                  </a:txBody>
                  <a:tcPr marL="66712" marR="66712" marT="0" marB="0">
                    <a:lnL w="12700" cap="flat" cmpd="sng" algn="ctr">
                      <a:solidFill>
                        <a:srgbClr val="B6DDE8"/>
                      </a:solidFill>
                      <a:prstDash val="solid"/>
                      <a:round/>
                      <a:headEnd type="none" w="med" len="med"/>
                      <a:tailEnd type="none" w="med" len="med"/>
                    </a:lnL>
                    <a:lnR>
                      <a:noFill/>
                    </a:lnR>
                    <a:lnT>
                      <a:noFill/>
                    </a:lnT>
                    <a:lnB>
                      <a:noFill/>
                    </a:lnB>
                    <a:solidFill>
                      <a:schemeClr val="accent5">
                        <a:lumMod val="40000"/>
                        <a:lumOff val="60000"/>
                      </a:schemeClr>
                    </a:solidFill>
                  </a:tcPr>
                </a:tc>
                <a:tc>
                  <a:txBody>
                    <a:bodyPr/>
                    <a:lstStyle/>
                    <a:p>
                      <a:pPr>
                        <a:lnSpc>
                          <a:spcPct val="150000"/>
                        </a:lnSpc>
                        <a:spcAft>
                          <a:spcPts val="0"/>
                        </a:spcAft>
                      </a:pPr>
                      <a:r>
                        <a:rPr lang="es-CO" sz="1600" i="0">
                          <a:effectLst/>
                          <a:latin typeface="Calibri"/>
                          <a:ea typeface="Times New Roman"/>
                        </a:rPr>
                        <a:t>¿Cuándo jugaba él con su hermano?</a:t>
                      </a:r>
                      <a:endParaRPr lang="es-CO" sz="1600">
                        <a:effectLst/>
                        <a:latin typeface="Times New Roman"/>
                        <a:ea typeface="Times New Roman"/>
                      </a:endParaRPr>
                    </a:p>
                  </a:txBody>
                  <a:tcPr marL="66712" marR="66712" marT="0" marB="0">
                    <a:lnL>
                      <a:noFill/>
                    </a:lnL>
                    <a:lnR w="12700" cap="flat" cmpd="sng" algn="ctr">
                      <a:solidFill>
                        <a:srgbClr val="B6DDE8"/>
                      </a:solidFill>
                      <a:prstDash val="solid"/>
                      <a:round/>
                      <a:headEnd type="none" w="med" len="med"/>
                      <a:tailEnd type="none" w="med" len="med"/>
                    </a:lnR>
                    <a:lnT>
                      <a:noFill/>
                    </a:lnT>
                    <a:lnB>
                      <a:noFill/>
                    </a:lnB>
                    <a:solidFill>
                      <a:schemeClr val="accent5">
                        <a:lumMod val="40000"/>
                        <a:lumOff val="60000"/>
                      </a:schemeClr>
                    </a:solidFill>
                  </a:tcPr>
                </a:tc>
              </a:tr>
              <a:tr h="423364">
                <a:tc>
                  <a:txBody>
                    <a:bodyPr/>
                    <a:lstStyle/>
                    <a:p>
                      <a:pPr>
                        <a:lnSpc>
                          <a:spcPct val="150000"/>
                        </a:lnSpc>
                        <a:spcAft>
                          <a:spcPts val="0"/>
                        </a:spcAft>
                      </a:pPr>
                      <a:r>
                        <a:rPr lang="en-US" sz="1600" i="0">
                          <a:effectLst/>
                          <a:latin typeface="Calibri"/>
                          <a:ea typeface="Times New Roman"/>
                        </a:rPr>
                        <a:t>He played with his brother on Saturdays</a:t>
                      </a:r>
                      <a:endParaRPr lang="es-CO" sz="1600">
                        <a:effectLst/>
                        <a:latin typeface="Times New Roman"/>
                        <a:ea typeface="Times New Roman"/>
                      </a:endParaRPr>
                    </a:p>
                  </a:txBody>
                  <a:tcPr marL="66712" marR="66712" marT="0" marB="0">
                    <a:lnL w="12700" cap="flat" cmpd="sng" algn="ctr">
                      <a:solidFill>
                        <a:srgbClr val="B6DDE8"/>
                      </a:solidFill>
                      <a:prstDash val="solid"/>
                      <a:round/>
                      <a:headEnd type="none" w="med" len="med"/>
                      <a:tailEnd type="none" w="med" len="med"/>
                    </a:lnL>
                    <a:lnR>
                      <a:noFill/>
                    </a:lnR>
                    <a:lnT>
                      <a:noFill/>
                    </a:lnT>
                    <a:lnB>
                      <a:noFill/>
                    </a:lnB>
                    <a:solidFill>
                      <a:schemeClr val="accent5">
                        <a:lumMod val="40000"/>
                        <a:lumOff val="60000"/>
                      </a:schemeClr>
                    </a:solidFill>
                  </a:tcPr>
                </a:tc>
                <a:tc>
                  <a:txBody>
                    <a:bodyPr/>
                    <a:lstStyle/>
                    <a:p>
                      <a:pPr>
                        <a:lnSpc>
                          <a:spcPct val="150000"/>
                        </a:lnSpc>
                        <a:spcAft>
                          <a:spcPts val="0"/>
                        </a:spcAft>
                      </a:pPr>
                      <a:r>
                        <a:rPr lang="es-CO" sz="1600" i="0">
                          <a:effectLst/>
                          <a:latin typeface="Calibri"/>
                          <a:ea typeface="Times New Roman"/>
                        </a:rPr>
                        <a:t>Él jugaba con su hermano los sábados.</a:t>
                      </a:r>
                      <a:endParaRPr lang="es-CO" sz="1600">
                        <a:effectLst/>
                        <a:latin typeface="Times New Roman"/>
                        <a:ea typeface="Times New Roman"/>
                      </a:endParaRPr>
                    </a:p>
                  </a:txBody>
                  <a:tcPr marL="66712" marR="66712" marT="0" marB="0">
                    <a:lnL>
                      <a:noFill/>
                    </a:lnL>
                    <a:lnR w="12700" cap="flat" cmpd="sng" algn="ctr">
                      <a:solidFill>
                        <a:srgbClr val="B6DDE8"/>
                      </a:solidFill>
                      <a:prstDash val="solid"/>
                      <a:round/>
                      <a:headEnd type="none" w="med" len="med"/>
                      <a:tailEnd type="none" w="med" len="med"/>
                    </a:lnR>
                    <a:lnT>
                      <a:noFill/>
                    </a:lnT>
                    <a:lnB>
                      <a:noFill/>
                    </a:lnB>
                    <a:solidFill>
                      <a:schemeClr val="accent5">
                        <a:lumMod val="40000"/>
                        <a:lumOff val="60000"/>
                      </a:schemeClr>
                    </a:solidFill>
                  </a:tcPr>
                </a:tc>
              </a:tr>
              <a:tr h="423364">
                <a:tc>
                  <a:txBody>
                    <a:bodyPr/>
                    <a:lstStyle/>
                    <a:p>
                      <a:pPr>
                        <a:lnSpc>
                          <a:spcPct val="150000"/>
                        </a:lnSpc>
                        <a:spcAft>
                          <a:spcPts val="0"/>
                        </a:spcAft>
                      </a:pPr>
                      <a:r>
                        <a:rPr lang="en-US" sz="1600" b="1" i="0">
                          <a:effectLst/>
                          <a:latin typeface="Calibri"/>
                          <a:ea typeface="Times New Roman"/>
                        </a:rPr>
                        <a:t>How often</a:t>
                      </a:r>
                      <a:r>
                        <a:rPr lang="en-US" sz="1600" i="0">
                          <a:effectLst/>
                          <a:latin typeface="Calibri"/>
                          <a:ea typeface="Times New Roman"/>
                        </a:rPr>
                        <a:t> did he get use to working hard?</a:t>
                      </a:r>
                      <a:endParaRPr lang="es-CO" sz="1600">
                        <a:effectLst/>
                        <a:latin typeface="Times New Roman"/>
                        <a:ea typeface="Times New Roman"/>
                      </a:endParaRPr>
                    </a:p>
                  </a:txBody>
                  <a:tcPr marL="66712" marR="66712" marT="0" marB="0">
                    <a:lnL w="12700" cap="flat" cmpd="sng" algn="ctr">
                      <a:solidFill>
                        <a:srgbClr val="B6DDE8"/>
                      </a:solidFill>
                      <a:prstDash val="solid"/>
                      <a:round/>
                      <a:headEnd type="none" w="med" len="med"/>
                      <a:tailEnd type="none" w="med" len="med"/>
                    </a:lnL>
                    <a:lnR>
                      <a:noFill/>
                    </a:lnR>
                    <a:lnT>
                      <a:noFill/>
                    </a:lnT>
                    <a:lnB>
                      <a:noFill/>
                    </a:lnB>
                    <a:solidFill>
                      <a:schemeClr val="accent5">
                        <a:lumMod val="40000"/>
                        <a:lumOff val="60000"/>
                      </a:schemeClr>
                    </a:solidFill>
                  </a:tcPr>
                </a:tc>
                <a:tc>
                  <a:txBody>
                    <a:bodyPr/>
                    <a:lstStyle/>
                    <a:p>
                      <a:pPr>
                        <a:lnSpc>
                          <a:spcPct val="150000"/>
                        </a:lnSpc>
                        <a:spcAft>
                          <a:spcPts val="0"/>
                        </a:spcAft>
                      </a:pPr>
                      <a:r>
                        <a:rPr lang="es-CO" sz="1600" i="0">
                          <a:effectLst/>
                          <a:latin typeface="Calibri"/>
                          <a:ea typeface="Times New Roman"/>
                        </a:rPr>
                        <a:t>¿Con qué frecuencia él se acostumbró a trabajar duro?</a:t>
                      </a:r>
                      <a:endParaRPr lang="es-CO" sz="1600">
                        <a:effectLst/>
                        <a:latin typeface="Times New Roman"/>
                        <a:ea typeface="Times New Roman"/>
                      </a:endParaRPr>
                    </a:p>
                  </a:txBody>
                  <a:tcPr marL="66712" marR="66712" marT="0" marB="0">
                    <a:lnL>
                      <a:noFill/>
                    </a:lnL>
                    <a:lnR w="12700" cap="flat" cmpd="sng" algn="ctr">
                      <a:solidFill>
                        <a:srgbClr val="B6DDE8"/>
                      </a:solidFill>
                      <a:prstDash val="solid"/>
                      <a:round/>
                      <a:headEnd type="none" w="med" len="med"/>
                      <a:tailEnd type="none" w="med" len="med"/>
                    </a:lnR>
                    <a:lnT>
                      <a:noFill/>
                    </a:lnT>
                    <a:lnB>
                      <a:noFill/>
                    </a:lnB>
                    <a:solidFill>
                      <a:schemeClr val="accent5">
                        <a:lumMod val="40000"/>
                        <a:lumOff val="60000"/>
                      </a:schemeClr>
                    </a:solidFill>
                  </a:tcPr>
                </a:tc>
              </a:tr>
              <a:tr h="423364">
                <a:tc>
                  <a:txBody>
                    <a:bodyPr/>
                    <a:lstStyle/>
                    <a:p>
                      <a:pPr>
                        <a:lnSpc>
                          <a:spcPct val="150000"/>
                        </a:lnSpc>
                        <a:spcAft>
                          <a:spcPts val="0"/>
                        </a:spcAft>
                      </a:pPr>
                      <a:r>
                        <a:rPr lang="en-US" sz="1600" i="0">
                          <a:effectLst/>
                          <a:latin typeface="Calibri"/>
                          <a:ea typeface="Times New Roman"/>
                        </a:rPr>
                        <a:t>He got used to working hard six days a week</a:t>
                      </a:r>
                      <a:endParaRPr lang="es-CO" sz="1600">
                        <a:effectLst/>
                        <a:latin typeface="Times New Roman"/>
                        <a:ea typeface="Times New Roman"/>
                      </a:endParaRPr>
                    </a:p>
                  </a:txBody>
                  <a:tcPr marL="66712" marR="66712" marT="0" marB="0">
                    <a:lnL w="12700" cap="flat" cmpd="sng" algn="ctr">
                      <a:solidFill>
                        <a:srgbClr val="B6DDE8"/>
                      </a:solidFill>
                      <a:prstDash val="solid"/>
                      <a:round/>
                      <a:headEnd type="none" w="med" len="med"/>
                      <a:tailEnd type="none" w="med" len="med"/>
                    </a:lnL>
                    <a:lnR>
                      <a:noFill/>
                    </a:lnR>
                    <a:lnT>
                      <a:noFill/>
                    </a:lnT>
                    <a:lnB>
                      <a:noFill/>
                    </a:lnB>
                    <a:solidFill>
                      <a:schemeClr val="accent5">
                        <a:lumMod val="40000"/>
                        <a:lumOff val="60000"/>
                      </a:schemeClr>
                    </a:solidFill>
                  </a:tcPr>
                </a:tc>
                <a:tc>
                  <a:txBody>
                    <a:bodyPr/>
                    <a:lstStyle/>
                    <a:p>
                      <a:pPr>
                        <a:lnSpc>
                          <a:spcPct val="150000"/>
                        </a:lnSpc>
                        <a:spcAft>
                          <a:spcPts val="0"/>
                        </a:spcAft>
                      </a:pPr>
                      <a:r>
                        <a:rPr lang="es-CO" sz="1600" i="0" dirty="0">
                          <a:effectLst/>
                          <a:latin typeface="Calibri"/>
                          <a:ea typeface="Times New Roman"/>
                        </a:rPr>
                        <a:t>Él se acostumbró a trabajar duro seis días a la semana</a:t>
                      </a:r>
                      <a:endParaRPr lang="es-CO" sz="1600" dirty="0">
                        <a:effectLst/>
                        <a:latin typeface="Times New Roman"/>
                        <a:ea typeface="Times New Roman"/>
                      </a:endParaRPr>
                    </a:p>
                  </a:txBody>
                  <a:tcPr marL="66712" marR="66712" marT="0" marB="0">
                    <a:lnL>
                      <a:noFill/>
                    </a:lnL>
                    <a:lnR w="12700" cap="flat" cmpd="sng" algn="ctr">
                      <a:solidFill>
                        <a:srgbClr val="B6DDE8"/>
                      </a:solidFill>
                      <a:prstDash val="solid"/>
                      <a:round/>
                      <a:headEnd type="none" w="med" len="med"/>
                      <a:tailEnd type="none" w="med" len="med"/>
                    </a:lnR>
                    <a:lnT>
                      <a:noFill/>
                    </a:lnT>
                    <a:lnB>
                      <a:noFill/>
                    </a:lnB>
                    <a:solidFill>
                      <a:schemeClr val="accent5">
                        <a:lumMod val="40000"/>
                        <a:lumOff val="60000"/>
                      </a:schemeClr>
                    </a:solidFill>
                  </a:tcPr>
                </a:tc>
              </a:tr>
              <a:tr h="423364">
                <a:tc>
                  <a:txBody>
                    <a:bodyPr/>
                    <a:lstStyle/>
                    <a:p>
                      <a:pPr>
                        <a:lnSpc>
                          <a:spcPct val="150000"/>
                        </a:lnSpc>
                        <a:spcAft>
                          <a:spcPts val="0"/>
                        </a:spcAft>
                      </a:pPr>
                      <a:r>
                        <a:rPr lang="en-US" sz="1600" b="1" i="0">
                          <a:effectLst/>
                          <a:latin typeface="Calibri"/>
                          <a:ea typeface="Times New Roman"/>
                        </a:rPr>
                        <a:t>How</a:t>
                      </a:r>
                      <a:r>
                        <a:rPr lang="en-US" sz="1600" i="0">
                          <a:effectLst/>
                          <a:latin typeface="Calibri"/>
                          <a:ea typeface="Times New Roman"/>
                        </a:rPr>
                        <a:t> did he work?</a:t>
                      </a:r>
                      <a:endParaRPr lang="es-CO" sz="1600">
                        <a:effectLst/>
                        <a:latin typeface="Times New Roman"/>
                        <a:ea typeface="Times New Roman"/>
                      </a:endParaRPr>
                    </a:p>
                  </a:txBody>
                  <a:tcPr marL="66712" marR="66712" marT="0" marB="0">
                    <a:lnL w="12700" cap="flat" cmpd="sng" algn="ctr">
                      <a:solidFill>
                        <a:srgbClr val="B6DDE8"/>
                      </a:solidFill>
                      <a:prstDash val="solid"/>
                      <a:round/>
                      <a:headEnd type="none" w="med" len="med"/>
                      <a:tailEnd type="none" w="med" len="med"/>
                    </a:lnL>
                    <a:lnR>
                      <a:noFill/>
                    </a:lnR>
                    <a:lnT>
                      <a:noFill/>
                    </a:lnT>
                    <a:lnB>
                      <a:noFill/>
                    </a:lnB>
                    <a:solidFill>
                      <a:schemeClr val="accent5">
                        <a:lumMod val="40000"/>
                        <a:lumOff val="60000"/>
                      </a:schemeClr>
                    </a:solidFill>
                  </a:tcPr>
                </a:tc>
                <a:tc>
                  <a:txBody>
                    <a:bodyPr/>
                    <a:lstStyle/>
                    <a:p>
                      <a:pPr>
                        <a:lnSpc>
                          <a:spcPct val="150000"/>
                        </a:lnSpc>
                        <a:spcAft>
                          <a:spcPts val="0"/>
                        </a:spcAft>
                      </a:pPr>
                      <a:r>
                        <a:rPr lang="es-CO" sz="1600" i="0">
                          <a:effectLst/>
                          <a:latin typeface="Calibri"/>
                          <a:ea typeface="Times New Roman"/>
                        </a:rPr>
                        <a:t>¿Cómo trabajaba él?</a:t>
                      </a:r>
                      <a:endParaRPr lang="es-CO" sz="1600">
                        <a:effectLst/>
                        <a:latin typeface="Times New Roman"/>
                        <a:ea typeface="Times New Roman"/>
                      </a:endParaRPr>
                    </a:p>
                  </a:txBody>
                  <a:tcPr marL="66712" marR="66712" marT="0" marB="0">
                    <a:lnL>
                      <a:noFill/>
                    </a:lnL>
                    <a:lnR w="12700" cap="flat" cmpd="sng" algn="ctr">
                      <a:solidFill>
                        <a:srgbClr val="B6DDE8"/>
                      </a:solidFill>
                      <a:prstDash val="solid"/>
                      <a:round/>
                      <a:headEnd type="none" w="med" len="med"/>
                      <a:tailEnd type="none" w="med" len="med"/>
                    </a:lnR>
                    <a:lnT>
                      <a:noFill/>
                    </a:lnT>
                    <a:lnB>
                      <a:noFill/>
                    </a:lnB>
                    <a:solidFill>
                      <a:schemeClr val="accent5">
                        <a:lumMod val="40000"/>
                        <a:lumOff val="60000"/>
                      </a:schemeClr>
                    </a:solidFill>
                  </a:tcPr>
                </a:tc>
              </a:tr>
              <a:tr h="423364">
                <a:tc>
                  <a:txBody>
                    <a:bodyPr/>
                    <a:lstStyle/>
                    <a:p>
                      <a:pPr>
                        <a:lnSpc>
                          <a:spcPct val="150000"/>
                        </a:lnSpc>
                        <a:spcAft>
                          <a:spcPts val="0"/>
                        </a:spcAft>
                      </a:pPr>
                      <a:r>
                        <a:rPr lang="en-US" sz="1600" i="0">
                          <a:effectLst/>
                          <a:latin typeface="Calibri"/>
                          <a:ea typeface="Times New Roman"/>
                        </a:rPr>
                        <a:t>He worked very hard</a:t>
                      </a:r>
                      <a:endParaRPr lang="es-CO" sz="1600">
                        <a:effectLst/>
                        <a:latin typeface="Times New Roman"/>
                        <a:ea typeface="Times New Roman"/>
                      </a:endParaRPr>
                    </a:p>
                  </a:txBody>
                  <a:tcPr marL="66712" marR="66712" marT="0" marB="0">
                    <a:lnL w="12700" cap="flat" cmpd="sng" algn="ctr">
                      <a:solidFill>
                        <a:srgbClr val="B6DDE8"/>
                      </a:solidFill>
                      <a:prstDash val="solid"/>
                      <a:round/>
                      <a:headEnd type="none" w="med" len="med"/>
                      <a:tailEnd type="none" w="med" len="med"/>
                    </a:lnL>
                    <a:lnR>
                      <a:noFill/>
                    </a:lnR>
                    <a:lnT>
                      <a:noFill/>
                    </a:lnT>
                    <a:lnB w="12700" cap="flat" cmpd="sng" algn="ctr">
                      <a:solidFill>
                        <a:srgbClr val="B6DDE8"/>
                      </a:solidFill>
                      <a:prstDash val="solid"/>
                      <a:round/>
                      <a:headEnd type="none" w="med" len="med"/>
                      <a:tailEnd type="none" w="med" len="med"/>
                    </a:lnB>
                    <a:solidFill>
                      <a:schemeClr val="accent5">
                        <a:lumMod val="40000"/>
                        <a:lumOff val="60000"/>
                      </a:schemeClr>
                    </a:solidFill>
                  </a:tcPr>
                </a:tc>
                <a:tc>
                  <a:txBody>
                    <a:bodyPr/>
                    <a:lstStyle/>
                    <a:p>
                      <a:pPr>
                        <a:lnSpc>
                          <a:spcPct val="150000"/>
                        </a:lnSpc>
                        <a:spcAft>
                          <a:spcPts val="0"/>
                        </a:spcAft>
                      </a:pPr>
                      <a:r>
                        <a:rPr lang="es-CO" sz="1600" i="0" dirty="0">
                          <a:effectLst/>
                          <a:latin typeface="Calibri"/>
                          <a:ea typeface="Times New Roman"/>
                        </a:rPr>
                        <a:t>Él trabajaba muy fuerte</a:t>
                      </a:r>
                      <a:endParaRPr lang="es-CO" sz="1600" dirty="0">
                        <a:effectLst/>
                        <a:latin typeface="Times New Roman"/>
                        <a:ea typeface="Times New Roman"/>
                      </a:endParaRPr>
                    </a:p>
                  </a:txBody>
                  <a:tcPr marL="66712" marR="66712" marT="0" marB="0">
                    <a:lnL>
                      <a:noFill/>
                    </a:lnL>
                    <a:lnR w="12700" cap="flat" cmpd="sng" algn="ctr">
                      <a:solidFill>
                        <a:srgbClr val="B6DDE8"/>
                      </a:solidFill>
                      <a:prstDash val="solid"/>
                      <a:round/>
                      <a:headEnd type="none" w="med" len="med"/>
                      <a:tailEnd type="none" w="med" len="med"/>
                    </a:lnR>
                    <a:lnT>
                      <a:noFill/>
                    </a:lnT>
                    <a:lnB w="12700" cap="flat" cmpd="sng" algn="ctr">
                      <a:solidFill>
                        <a:srgbClr val="B6DDE8"/>
                      </a:solidFill>
                      <a:prstDash val="solid"/>
                      <a:round/>
                      <a:headEnd type="none" w="med" len="med"/>
                      <a:tailEnd type="none" w="med" len="med"/>
                    </a:lnB>
                    <a:solidFill>
                      <a:schemeClr val="accent5">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0"/>
            <a:ext cx="9144000" cy="64633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just"/>
            <a:r>
              <a:rPr lang="en-US" dirty="0" smtClean="0"/>
              <a:t>Describe your experiences and plans by using</a:t>
            </a:r>
            <a:r>
              <a:rPr lang="es-ES_tradnl" dirty="0" smtClean="0"/>
              <a:t>:</a:t>
            </a:r>
            <a:endParaRPr lang="es-CO" dirty="0" smtClean="0"/>
          </a:p>
          <a:p>
            <a:pPr algn="ctr"/>
            <a:endParaRPr lang="es-CO" dirty="0"/>
          </a:p>
        </p:txBody>
      </p:sp>
      <p:graphicFrame>
        <p:nvGraphicFramePr>
          <p:cNvPr id="2" name="1 Tabla"/>
          <p:cNvGraphicFramePr>
            <a:graphicFrameLocks noGrp="1"/>
          </p:cNvGraphicFramePr>
          <p:nvPr>
            <p:extLst>
              <p:ext uri="{D42A27DB-BD31-4B8C-83A1-F6EECF244321}">
                <p14:modId xmlns:p14="http://schemas.microsoft.com/office/powerpoint/2010/main" val="951136691"/>
              </p:ext>
            </p:extLst>
          </p:nvPr>
        </p:nvGraphicFramePr>
        <p:xfrm>
          <a:off x="12395" y="646331"/>
          <a:ext cx="9131605" cy="5354320"/>
        </p:xfrm>
        <a:graphic>
          <a:graphicData uri="http://schemas.openxmlformats.org/drawingml/2006/table">
            <a:tbl>
              <a:tblPr firstRow="1" bandRow="1">
                <a:tableStyleId>{5C22544A-7EE6-4342-B048-85BDC9FD1C3A}</a:tableStyleId>
              </a:tblPr>
              <a:tblGrid>
                <a:gridCol w="2615390"/>
                <a:gridCol w="6516215"/>
              </a:tblGrid>
              <a:tr h="370840">
                <a:tc gridSpan="2">
                  <a:txBody>
                    <a:bodyPr/>
                    <a:lstStyle/>
                    <a:p>
                      <a:pPr algn="ctr">
                        <a:lnSpc>
                          <a:spcPct val="100000"/>
                        </a:lnSpc>
                      </a:pPr>
                      <a:r>
                        <a:rPr lang="en-US" noProof="0" dirty="0" smtClean="0"/>
                        <a:t>Large sentences</a:t>
                      </a:r>
                      <a:endParaRPr lang="en-US" noProof="0" dirty="0"/>
                    </a:p>
                  </a:txBody>
                  <a:tcPr/>
                </a:tc>
                <a:tc hMerge="1">
                  <a:txBody>
                    <a:bodyPr/>
                    <a:lstStyle/>
                    <a:p>
                      <a:pPr>
                        <a:lnSpc>
                          <a:spcPct val="100000"/>
                        </a:lnSpc>
                      </a:pPr>
                      <a:endParaRPr lang="es-CO" dirty="0"/>
                    </a:p>
                  </a:txBody>
                  <a:tcPr/>
                </a:tc>
              </a:tr>
              <a:tr h="370840">
                <a:tc>
                  <a:txBody>
                    <a:bodyPr/>
                    <a:lstStyle/>
                    <a:p>
                      <a:pPr>
                        <a:lnSpc>
                          <a:spcPct val="150000"/>
                        </a:lnSpc>
                      </a:pPr>
                      <a:r>
                        <a:rPr lang="en-US" noProof="0" smtClean="0"/>
                        <a:t>Used to</a:t>
                      </a:r>
                      <a:endParaRPr lang="en-US" noProof="0"/>
                    </a:p>
                  </a:txBody>
                  <a:tcPr/>
                </a:tc>
                <a:tc>
                  <a:txBody>
                    <a:bodyPr/>
                    <a:lstStyle/>
                    <a:p>
                      <a:pPr>
                        <a:lnSpc>
                          <a:spcPct val="150000"/>
                        </a:lnSpc>
                      </a:pPr>
                      <a:endParaRPr lang="es-ES_tradnl" dirty="0" smtClean="0"/>
                    </a:p>
                    <a:p>
                      <a:pPr>
                        <a:lnSpc>
                          <a:spcPct val="150000"/>
                        </a:lnSpc>
                      </a:pPr>
                      <a:endParaRPr lang="es-ES_tradnl" dirty="0" smtClean="0"/>
                    </a:p>
                    <a:p>
                      <a:pPr>
                        <a:lnSpc>
                          <a:spcPct val="150000"/>
                        </a:lnSpc>
                      </a:pPr>
                      <a:endParaRPr lang="es-ES_tradnl" dirty="0" smtClean="0"/>
                    </a:p>
                    <a:p>
                      <a:pPr>
                        <a:lnSpc>
                          <a:spcPct val="150000"/>
                        </a:lnSpc>
                      </a:pPr>
                      <a:endParaRPr lang="es-CO" sz="1600" dirty="0"/>
                    </a:p>
                  </a:txBody>
                  <a:tcPr/>
                </a:tc>
              </a:tr>
              <a:tr h="370840">
                <a:tc>
                  <a:txBody>
                    <a:bodyPr/>
                    <a:lstStyle/>
                    <a:p>
                      <a:pPr>
                        <a:lnSpc>
                          <a:spcPct val="150000"/>
                        </a:lnSpc>
                      </a:pPr>
                      <a:r>
                        <a:rPr lang="en-US" noProof="0" smtClean="0"/>
                        <a:t>Get used to</a:t>
                      </a:r>
                      <a:endParaRPr lang="en-US" noProof="0"/>
                    </a:p>
                  </a:txBody>
                  <a:tcPr/>
                </a:tc>
                <a:tc>
                  <a:txBody>
                    <a:bodyPr/>
                    <a:lstStyle/>
                    <a:p>
                      <a:pPr>
                        <a:lnSpc>
                          <a:spcPct val="150000"/>
                        </a:lnSpc>
                      </a:pPr>
                      <a:endParaRPr lang="es-ES_tradnl" dirty="0" smtClean="0"/>
                    </a:p>
                    <a:p>
                      <a:pPr>
                        <a:lnSpc>
                          <a:spcPct val="150000"/>
                        </a:lnSpc>
                      </a:pPr>
                      <a:endParaRPr lang="es-ES_tradnl" dirty="0" smtClean="0"/>
                    </a:p>
                    <a:p>
                      <a:pPr>
                        <a:lnSpc>
                          <a:spcPct val="150000"/>
                        </a:lnSpc>
                      </a:pPr>
                      <a:endParaRPr lang="es-ES_tradnl" dirty="0" smtClean="0"/>
                    </a:p>
                    <a:p>
                      <a:pPr>
                        <a:lnSpc>
                          <a:spcPct val="150000"/>
                        </a:lnSpc>
                      </a:pPr>
                      <a:endParaRPr lang="es-CO" sz="1600" dirty="0"/>
                    </a:p>
                  </a:txBody>
                  <a:tcPr/>
                </a:tc>
              </a:tr>
              <a:tr h="370840">
                <a:tc>
                  <a:txBody>
                    <a:bodyPr/>
                    <a:lstStyle/>
                    <a:p>
                      <a:pPr>
                        <a:lnSpc>
                          <a:spcPct val="150000"/>
                        </a:lnSpc>
                      </a:pPr>
                      <a:r>
                        <a:rPr lang="en-US" noProof="0" dirty="0" smtClean="0"/>
                        <a:t>Be used to</a:t>
                      </a:r>
                      <a:endParaRPr lang="en-US" noProof="0" dirty="0"/>
                    </a:p>
                  </a:txBody>
                  <a:tcPr/>
                </a:tc>
                <a:tc>
                  <a:txBody>
                    <a:bodyPr/>
                    <a:lstStyle/>
                    <a:p>
                      <a:pPr>
                        <a:lnSpc>
                          <a:spcPct val="150000"/>
                        </a:lnSpc>
                      </a:pPr>
                      <a:endParaRPr lang="es-ES_tradnl" sz="1600" dirty="0" smtClean="0"/>
                    </a:p>
                    <a:p>
                      <a:pPr>
                        <a:lnSpc>
                          <a:spcPct val="150000"/>
                        </a:lnSpc>
                      </a:pPr>
                      <a:endParaRPr lang="es-ES_tradnl" sz="1600" dirty="0" smtClean="0"/>
                    </a:p>
                    <a:p>
                      <a:pPr>
                        <a:lnSpc>
                          <a:spcPct val="150000"/>
                        </a:lnSpc>
                      </a:pPr>
                      <a:endParaRPr lang="es-ES_tradnl" sz="1600" dirty="0" smtClean="0"/>
                    </a:p>
                    <a:p>
                      <a:pPr>
                        <a:lnSpc>
                          <a:spcPct val="150000"/>
                        </a:lnSpc>
                      </a:pPr>
                      <a:endParaRPr lang="es-CO"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0"/>
            <a:ext cx="9144000" cy="1477328"/>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just">
              <a:lnSpc>
                <a:spcPct val="200000"/>
              </a:lnSpc>
            </a:pPr>
            <a:endParaRPr lang="en-US" dirty="0" smtClean="0"/>
          </a:p>
          <a:p>
            <a:pPr algn="just"/>
            <a:r>
              <a:rPr lang="en-US" dirty="0" smtClean="0"/>
              <a:t>Write 10 sentences using the superlative form, according to the examples and explanations. Use short, large and irregular adjectives. </a:t>
            </a:r>
          </a:p>
          <a:p>
            <a:pPr algn="just"/>
            <a:endParaRPr lang="en-US" dirty="0"/>
          </a:p>
        </p:txBody>
      </p:sp>
      <p:pic>
        <p:nvPicPr>
          <p:cNvPr id="1026" name="Picture 2" descr="FD01012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77395" y="1483727"/>
            <a:ext cx="1529420" cy="1267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8 CuadroTexto"/>
          <p:cNvSpPr txBox="1"/>
          <p:nvPr/>
        </p:nvSpPr>
        <p:spPr>
          <a:xfrm>
            <a:off x="99187" y="1777543"/>
            <a:ext cx="5112568" cy="1415772"/>
          </a:xfrm>
          <a:prstGeom prst="rect">
            <a:avLst/>
          </a:prstGeom>
          <a:noFill/>
        </p:spPr>
        <p:txBody>
          <a:bodyPr wrap="square" rtlCol="0">
            <a:spAutoFit/>
          </a:bodyPr>
          <a:lstStyle/>
          <a:p>
            <a:r>
              <a:rPr lang="en-US" b="1" dirty="0"/>
              <a:t>Pineapple is one of the most delicious fruits</a:t>
            </a:r>
            <a:endParaRPr lang="es-CO" dirty="0"/>
          </a:p>
          <a:p>
            <a:r>
              <a:rPr lang="en-US" i="1" dirty="0"/>
              <a:t> </a:t>
            </a:r>
            <a:endParaRPr lang="es-CO" dirty="0"/>
          </a:p>
          <a:p>
            <a:r>
              <a:rPr lang="es-CO" dirty="0"/>
              <a:t/>
            </a:r>
            <a:br>
              <a:rPr lang="es-CO" dirty="0"/>
            </a:br>
            <a:r>
              <a:rPr lang="es-ES" sz="1400" dirty="0"/>
              <a:t>La piña es una de las frutas más deliciosas</a:t>
            </a:r>
            <a:endParaRPr lang="es-CO" sz="1400" dirty="0"/>
          </a:p>
          <a:p>
            <a:endParaRPr lang="es-CO" dirty="0"/>
          </a:p>
        </p:txBody>
      </p:sp>
      <p:cxnSp>
        <p:nvCxnSpPr>
          <p:cNvPr id="11" name="10 Conector recto de flecha"/>
          <p:cNvCxnSpPr/>
          <p:nvPr/>
        </p:nvCxnSpPr>
        <p:spPr>
          <a:xfrm>
            <a:off x="5436096" y="2348880"/>
            <a:ext cx="158417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3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254871"/>
            <a:ext cx="4294561" cy="3603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11 CuadroTexto"/>
          <p:cNvSpPr txBox="1"/>
          <p:nvPr/>
        </p:nvSpPr>
        <p:spPr>
          <a:xfrm>
            <a:off x="4294562" y="4221088"/>
            <a:ext cx="4512254" cy="861774"/>
          </a:xfrm>
          <a:prstGeom prst="rect">
            <a:avLst/>
          </a:prstGeom>
          <a:noFill/>
        </p:spPr>
        <p:txBody>
          <a:bodyPr wrap="square" rtlCol="0">
            <a:spAutoFit/>
          </a:bodyPr>
          <a:lstStyle/>
          <a:p>
            <a:r>
              <a:rPr lang="en-US" b="1" dirty="0" smtClean="0"/>
              <a:t>New York is one of the biggest cities</a:t>
            </a:r>
          </a:p>
          <a:p>
            <a:endParaRPr lang="es-ES_tradnl" dirty="0"/>
          </a:p>
          <a:p>
            <a:r>
              <a:rPr lang="es-ES_tradnl" sz="1400" dirty="0" smtClean="0"/>
              <a:t>Nueva York es una de las ciudades más grandes </a:t>
            </a:r>
            <a:endParaRPr lang="es-CO"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79512" y="980728"/>
            <a:ext cx="8784976" cy="5400600"/>
          </a:xfrm>
        </p:spPr>
        <p:txBody>
          <a:bodyPr>
            <a:normAutofit fontScale="40000" lnSpcReduction="20000"/>
          </a:bodyPr>
          <a:lstStyle/>
          <a:p>
            <a:pPr marL="109728" indent="0">
              <a:lnSpc>
                <a:spcPct val="220000"/>
              </a:lnSpc>
              <a:buNone/>
            </a:pPr>
            <a:r>
              <a:rPr lang="en-US" sz="4000" dirty="0">
                <a:latin typeface="Calibri" pitchFamily="34" charset="0"/>
                <a:cs typeface="Calibri" pitchFamily="34" charset="0"/>
              </a:rPr>
              <a:t>Colombia is a country of South America. It is located at the North-West part of that Continent and it has an area of 1.141.748 km² (440,839 square miles). It is the only South American country with coasts in both Oceans (Pacific and Atlantic). Colombia has an extension of 928.660 km² in those oceans. The name "Colombia" is different from “Columbia”, the name of many places in North America. Almost 43 million people live in Colombia and it is the third most populated country of Latin America after Mexico and Brazil.  The capital of Colombia is Bogotá. The second major city is Medellin and it is also a big industrial center. The third largest city is Cali, home of many multinational companies. The most important city of the country on the Caribbean coast is Barranquilla. Cartagena is great touristic city too. Colombia is known for its coffee, coal, and emeralds. There are a few armed conflicts in Colombia. Most rebel groups finance their operations with the trade of illegal drugs</a:t>
            </a:r>
            <a:r>
              <a:rPr lang="en-US" sz="4000" dirty="0"/>
              <a:t>.</a:t>
            </a:r>
            <a:endParaRPr lang="es-CO" sz="4000" dirty="0"/>
          </a:p>
          <a:p>
            <a:pPr marL="109728" indent="0">
              <a:buNone/>
            </a:pPr>
            <a:endParaRPr lang="es-CO" dirty="0"/>
          </a:p>
        </p:txBody>
      </p:sp>
      <p:sp>
        <p:nvSpPr>
          <p:cNvPr id="4" name="3 CuadroTexto"/>
          <p:cNvSpPr txBox="1"/>
          <p:nvPr/>
        </p:nvSpPr>
        <p:spPr>
          <a:xfrm>
            <a:off x="0" y="0"/>
            <a:ext cx="9144000" cy="92333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just"/>
            <a:endParaRPr lang="en-US" dirty="0" smtClean="0"/>
          </a:p>
          <a:p>
            <a:pPr algn="just"/>
            <a:r>
              <a:rPr lang="en-US" dirty="0" smtClean="0"/>
              <a:t>From next reading, deduce 5 superlative sentences</a:t>
            </a:r>
            <a:r>
              <a:rPr lang="es-ES_tradnl" dirty="0" smtClean="0"/>
              <a:t>:</a:t>
            </a:r>
            <a:endParaRPr lang="es-CO" dirty="0" smtClean="0"/>
          </a:p>
          <a:p>
            <a:pPr algn="ctr"/>
            <a:endParaRPr lang="es-CO" dirty="0"/>
          </a:p>
        </p:txBody>
      </p:sp>
    </p:spTree>
    <p:extLst>
      <p:ext uri="{BB962C8B-B14F-4D97-AF65-F5344CB8AC3E}">
        <p14:creationId xmlns:p14="http://schemas.microsoft.com/office/powerpoint/2010/main" val="2796472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ireccion_x0020_URL xmlns="a464f196-e49a-4ca7-9c96-5a8f10f12a5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BA7AD77E6EEBF24EBF7D41CA367DFD4E" ma:contentTypeVersion="0" ma:contentTypeDescription="Crear nuevo documento." ma:contentTypeScope="" ma:versionID="53ab6ee07c373738130e523da2b74f00">
  <xsd:schema xmlns:xsd="http://www.w3.org/2001/XMLSchema" xmlns:xs="http://www.w3.org/2001/XMLSchema" xmlns:p="http://schemas.microsoft.com/office/2006/metadata/properties" xmlns:ns2="a464f196-e49a-4ca7-9c96-5a8f10f12a57" targetNamespace="http://schemas.microsoft.com/office/2006/metadata/properties" ma:root="true" ma:fieldsID="3ccd44a1bd30739882996be11b7bf1f4" ns2:_="">
    <xsd:import namespace="a464f196-e49a-4ca7-9c96-5a8f10f12a57"/>
    <xsd:element name="properties">
      <xsd:complexType>
        <xsd:sequence>
          <xsd:element name="documentManagement">
            <xsd:complexType>
              <xsd:all>
                <xsd:element ref="ns2:Direccion_x0020_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4f196-e49a-4ca7-9c96-5a8f10f12a57" elementFormDefault="qualified">
    <xsd:import namespace="http://schemas.microsoft.com/office/2006/documentManagement/types"/>
    <xsd:import namespace="http://schemas.microsoft.com/office/infopath/2007/PartnerControls"/>
    <xsd:element name="Direccion_x0020_URL" ma:index="8" nillable="true" ma:displayName="Direccion URL" ma:internalName="Direccion_x0020_URL"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Borrar"/>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D94427-1C95-4713-B353-53B1E1AB60B3}"/>
</file>

<file path=customXml/itemProps2.xml><?xml version="1.0" encoding="utf-8"?>
<ds:datastoreItem xmlns:ds="http://schemas.openxmlformats.org/officeDocument/2006/customXml" ds:itemID="{1965C05B-AE54-44D4-AD17-3648D9EE9859}"/>
</file>

<file path=customXml/itemProps3.xml><?xml version="1.0" encoding="utf-8"?>
<ds:datastoreItem xmlns:ds="http://schemas.openxmlformats.org/officeDocument/2006/customXml" ds:itemID="{9870DC51-12B4-4359-8925-A77E26B31516}"/>
</file>

<file path=docProps/app.xml><?xml version="1.0" encoding="utf-8"?>
<Properties xmlns="http://schemas.openxmlformats.org/officeDocument/2006/extended-properties" xmlns:vt="http://schemas.openxmlformats.org/officeDocument/2006/docPropsVTypes">
  <Template>Concourse</Template>
  <TotalTime>565</TotalTime>
  <Words>451</Words>
  <Application>Microsoft Office PowerPoint</Application>
  <PresentationFormat>Presentación en pantalla (4:3)</PresentationFormat>
  <Paragraphs>48</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Concurrencia</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Juan Carlos Monsalve</dc:creator>
  <cp:lastModifiedBy>PORTATIL</cp:lastModifiedBy>
  <cp:revision>93</cp:revision>
  <dcterms:created xsi:type="dcterms:W3CDTF">2009-03-25T12:49:46Z</dcterms:created>
  <dcterms:modified xsi:type="dcterms:W3CDTF">2011-07-04T19:16:43Z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0x010100BA7AD77E6EEBF24EBF7D41CA367DFD4E</vt:lpwstr>
  </property>
</Properties>
</file>