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62" r:id="rId4"/>
    <p:sldId id="263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139" autoAdjust="0"/>
  </p:normalViewPr>
  <p:slideViewPr>
    <p:cSldViewPr>
      <p:cViewPr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16/08/2011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764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05B4-A98B-4D7F-9F96-271A46522BCD}" type="slidenum">
              <a:rPr lang="es-CO" smtClean="0"/>
              <a:pPr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304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hgrammarsecrets.com/goingtofuture/menu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99859" y="1916832"/>
            <a:ext cx="2544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Level 2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35730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  <a:r>
              <a:rPr lang="es-ES_tradnl" dirty="0" smtClean="0"/>
              <a:t>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Go to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www.englishgrammarsecrets.com/goingtofuture/menu.php</a:t>
            </a:r>
            <a:r>
              <a:rPr lang="en-US" dirty="0" smtClean="0"/>
              <a:t> read the explanations of GOING TO and make one of the exercises 1, 2, 3 or 4, then write the result:</a:t>
            </a:r>
          </a:p>
          <a:p>
            <a:pPr algn="ctr"/>
            <a:r>
              <a:rPr lang="en-US" sz="1600" dirty="0" smtClean="0"/>
              <a:t>Example: exercise 1 you have to complete sentences 1 with one of the sentences B</a:t>
            </a:r>
          </a:p>
        </p:txBody>
      </p:sp>
      <p:pic>
        <p:nvPicPr>
          <p:cNvPr id="1026" name="Picture 2" descr="C:\Users\PORTATIL\Desktop\1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0" y="1221614"/>
            <a:ext cx="7042026" cy="459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24" y="5961358"/>
            <a:ext cx="806375" cy="82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0" y="20342"/>
            <a:ext cx="846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Answer according to you reality.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Give large answers</a:t>
            </a:r>
            <a:endParaRPr lang="es-ES_tradnl" dirty="0"/>
          </a:p>
        </p:txBody>
      </p:sp>
      <p:pic>
        <p:nvPicPr>
          <p:cNvPr id="7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961358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005167"/>
              </p:ext>
            </p:extLst>
          </p:nvPr>
        </p:nvGraphicFramePr>
        <p:xfrm>
          <a:off x="0" y="611959"/>
          <a:ext cx="9144000" cy="5761927"/>
        </p:xfrm>
        <a:graphic>
          <a:graphicData uri="http://schemas.openxmlformats.org/drawingml/2006/table">
            <a:tbl>
              <a:tblPr firstRow="1" firstCol="1" bandRow="1"/>
              <a:tblGrid>
                <a:gridCol w="4499992"/>
                <a:gridCol w="4644008"/>
              </a:tblGrid>
              <a:tr h="605161"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i="0" dirty="0">
                          <a:effectLst/>
                          <a:latin typeface="Calibri"/>
                          <a:ea typeface="Times New Roman"/>
                        </a:rPr>
                        <a:t>An interview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A: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Where are you going to live next year?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Calibri"/>
                          <a:ea typeface="Times New Roman"/>
                        </a:rPr>
                        <a:t>¿Dónde va a vivir usted el próximo año?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B: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Next year </a:t>
                      </a:r>
                      <a:r>
                        <a:rPr lang="en-US" sz="1600" i="0" dirty="0" smtClean="0">
                          <a:effectLst/>
                          <a:latin typeface="Calibri"/>
                          <a:ea typeface="Times New Roman"/>
                        </a:rPr>
                        <a:t>…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A: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What are you going to be in a future?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Calibri"/>
                          <a:ea typeface="Times New Roman"/>
                        </a:rPr>
                        <a:t>¿Qué va a ser usted en un futuro?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B: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In a future </a:t>
                      </a:r>
                      <a:r>
                        <a:rPr lang="en-US" sz="1600" i="0" dirty="0" smtClean="0">
                          <a:effectLst/>
                          <a:latin typeface="Calibri"/>
                          <a:ea typeface="Times New Roman"/>
                        </a:rPr>
                        <a:t>…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A: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Where are you going to study next year?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Calibri"/>
                          <a:ea typeface="Times New Roman"/>
                        </a:rPr>
                        <a:t>¿Dónde va a estudiar usted el próximo año?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B: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Next year </a:t>
                      </a:r>
                      <a:r>
                        <a:rPr lang="en-US" sz="1600" i="0" dirty="0" smtClean="0">
                          <a:effectLst/>
                          <a:latin typeface="Calibri"/>
                          <a:ea typeface="Times New Roman"/>
                        </a:rPr>
                        <a:t>…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A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: When is your graduation ceremony going to be?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Calibri"/>
                          <a:ea typeface="Times New Roman"/>
                        </a:rPr>
                        <a:t>¿Cuándo va a ser su graduación?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B:</a:t>
                      </a:r>
                      <a:r>
                        <a:rPr lang="en-US" sz="1600" i="0" dirty="0">
                          <a:effectLst/>
                          <a:latin typeface="Calibri"/>
                          <a:ea typeface="Times New Roman"/>
                        </a:rPr>
                        <a:t> My graduation </a:t>
                      </a:r>
                      <a:r>
                        <a:rPr lang="en-US" sz="1600" i="0" dirty="0" smtClean="0">
                          <a:effectLst/>
                          <a:latin typeface="Calibri"/>
                          <a:ea typeface="Times New Roman"/>
                        </a:rPr>
                        <a:t>…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A: H</a:t>
                      </a:r>
                      <a:r>
                        <a:rPr lang="en-US" sz="1600" b="0" noProof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ow</a:t>
                      </a:r>
                      <a:r>
                        <a:rPr lang="en-US" sz="1600" b="0" baseline="0" noProof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is your life going to be in a future?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noProof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B: my life . ..</a:t>
                      </a:r>
                      <a:endParaRPr lang="en-US" sz="1600" b="0" noProof="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i="1" dirty="0" smtClean="0">
                          <a:effectLst/>
                          <a:latin typeface="Times New Roman"/>
                          <a:ea typeface="Times New Roman"/>
                        </a:rPr>
                        <a:t>¿Cómo va a ser su vida en un futuro?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b="0" noProof="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Imagen 3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988840"/>
            <a:ext cx="971600" cy="288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6798" y="5229200"/>
            <a:ext cx="867570" cy="76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649602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0" y="991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Paste 5 images and use I’M AFRAID to describe possible situations to happen</a:t>
            </a:r>
            <a:endParaRPr lang="en-U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44083"/>
              </p:ext>
            </p:extLst>
          </p:nvPr>
        </p:nvGraphicFramePr>
        <p:xfrm>
          <a:off x="0" y="548640"/>
          <a:ext cx="9144000" cy="6309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67744"/>
                <a:gridCol w="6876256"/>
              </a:tblGrid>
              <a:tr h="216024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I’m afraid they are going to marry</a:t>
                      </a:r>
                    </a:p>
                    <a:p>
                      <a:endParaRPr lang="es-ES_tradnl" dirty="0" smtClean="0"/>
                    </a:p>
                    <a:p>
                      <a:r>
                        <a:rPr lang="es-ES_tradnl" sz="1400" i="1" dirty="0" smtClean="0"/>
                        <a:t>Me temo que ellos se van a casar </a:t>
                      </a:r>
                      <a:endParaRPr lang="es-CO" sz="1400" i="1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59" y="2092021"/>
            <a:ext cx="12180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BC068A26-4A88-4B9F-8BA8-6F86D795B0A5}"/>
</file>

<file path=customXml/itemProps2.xml><?xml version="1.0" encoding="utf-8"?>
<ds:datastoreItem xmlns:ds="http://schemas.openxmlformats.org/officeDocument/2006/customXml" ds:itemID="{B449771F-C102-4B30-9635-884A03C226D6}"/>
</file>

<file path=customXml/itemProps3.xml><?xml version="1.0" encoding="utf-8"?>
<ds:datastoreItem xmlns:ds="http://schemas.openxmlformats.org/officeDocument/2006/customXml" ds:itemID="{9C9E368F-14B1-45AA-AF42-4311CD92452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1064</TotalTime>
  <Words>227</Words>
  <Application>Microsoft Office PowerPoint</Application>
  <PresentationFormat>Presentación en pantalla (4:3)</PresentationFormat>
  <Paragraphs>38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166</cp:revision>
  <dcterms:created xsi:type="dcterms:W3CDTF">2009-03-25T12:49:46Z</dcterms:created>
  <dcterms:modified xsi:type="dcterms:W3CDTF">2011-08-16T05:19:04Z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