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02/07/2011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pccL9huEbk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2400" cy="2448272"/>
          </a:xfrm>
        </p:spPr>
        <p:txBody>
          <a:bodyPr>
            <a:noAutofit/>
          </a:bodyPr>
          <a:lstStyle/>
          <a:p>
            <a:pPr algn="ctr"/>
            <a:r>
              <a:rPr lang="es-ES_tradnl" sz="3200" b="1" dirty="0" smtClean="0">
                <a:solidFill>
                  <a:srgbClr val="0070C0"/>
                </a:solidFill>
              </a:rPr>
              <a:t>Level 2</a:t>
            </a:r>
          </a:p>
          <a:p>
            <a:pPr algn="ctr"/>
            <a:endParaRPr lang="es-ES_tradnl" sz="3200" b="1" dirty="0">
              <a:solidFill>
                <a:srgbClr val="0070C0"/>
              </a:solidFill>
            </a:endParaRPr>
          </a:p>
          <a:p>
            <a:pPr algn="ctr"/>
            <a:endParaRPr lang="es-ES_tradnl" sz="3200" b="1" dirty="0" smtClean="0">
              <a:solidFill>
                <a:srgbClr val="0070C0"/>
              </a:solidFill>
            </a:endParaRPr>
          </a:p>
          <a:p>
            <a:pPr algn="ctr"/>
            <a:r>
              <a:rPr lang="es-ES_tradnl" sz="3200" b="1" dirty="0" smtClean="0">
                <a:solidFill>
                  <a:srgbClr val="0070C0"/>
                </a:solidFill>
              </a:rPr>
              <a:t>Student’s name:</a:t>
            </a:r>
            <a:endParaRPr lang="es-CO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Go to </a:t>
            </a:r>
            <a:r>
              <a:rPr lang="es-CO" dirty="0">
                <a:hlinkClick r:id="rId2"/>
              </a:rPr>
              <a:t>http://</a:t>
            </a:r>
            <a:r>
              <a:rPr lang="es-CO" dirty="0" smtClean="0">
                <a:hlinkClick r:id="rId2"/>
              </a:rPr>
              <a:t>www.youtube.com/watch?v=pccL9huEbkc</a:t>
            </a:r>
            <a:r>
              <a:rPr lang="es-CO" dirty="0" smtClean="0"/>
              <a:t> watch the video and deduce 10 </a:t>
            </a:r>
            <a:r>
              <a:rPr lang="en-US" dirty="0" smtClean="0"/>
              <a:t>situations (in third person: he, she, it</a:t>
            </a:r>
            <a:r>
              <a:rPr lang="es-CO" dirty="0" smtClean="0"/>
              <a:t>) :</a:t>
            </a:r>
          </a:p>
          <a:p>
            <a:pPr algn="ctr"/>
            <a:endParaRPr lang="es-ES_tradnl" sz="2000" i="1" dirty="0">
              <a:latin typeface="Calibri" pitchFamily="34" charset="0"/>
              <a:cs typeface="Calibri" pitchFamily="34" charset="0"/>
            </a:endParaRPr>
          </a:p>
          <a:p>
            <a:r>
              <a:rPr lang="es-ES_tradnl" sz="2000" i="1" dirty="0" smtClean="0">
                <a:latin typeface="Calibri" pitchFamily="34" charset="0"/>
                <a:cs typeface="Calibri" pitchFamily="34" charset="0"/>
              </a:rPr>
              <a:t>                                  Susan is not married   -	Susan no es casada</a:t>
            </a:r>
          </a:p>
          <a:p>
            <a:pPr algn="ctr"/>
            <a:r>
              <a:rPr lang="es-ES_tradnl" sz="2000" i="1" dirty="0" smtClean="0">
                <a:latin typeface="Calibri" pitchFamily="34" charset="0"/>
                <a:cs typeface="Calibri" pitchFamily="34" charset="0"/>
              </a:rPr>
              <a:t>David and Steven aren’t engaged	          -            David y Steven no tienen compromisos</a:t>
            </a:r>
            <a:endParaRPr lang="es-CO" sz="2000" i="1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PORTATIL\Desktop\Sin títul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39215"/>
            <a:ext cx="5760640" cy="416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s-CO" sz="800" dirty="0" smtClean="0"/>
          </a:p>
          <a:p>
            <a:pPr algn="just"/>
            <a:r>
              <a:rPr lang="en-US" dirty="0" smtClean="0"/>
              <a:t>CONJUNCTIONS: they are used to connect two words,  sentences or phrases</a:t>
            </a:r>
            <a:endParaRPr lang="es-CO" sz="8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38378"/>
              </p:ext>
            </p:extLst>
          </p:nvPr>
        </p:nvGraphicFramePr>
        <p:xfrm>
          <a:off x="0" y="615553"/>
          <a:ext cx="7021194" cy="1203960"/>
        </p:xfrm>
        <a:graphic>
          <a:graphicData uri="http://schemas.openxmlformats.org/drawingml/2006/table">
            <a:tbl>
              <a:tblPr firstRow="1" firstCol="1" bandRow="1"/>
              <a:tblGrid>
                <a:gridCol w="1170622"/>
                <a:gridCol w="1889247"/>
                <a:gridCol w="396132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500" b="1" dirty="0">
                          <a:effectLst/>
                          <a:latin typeface="Calibri"/>
                          <a:ea typeface="Times New Roman"/>
                        </a:rPr>
                        <a:t>SPANISH</a:t>
                      </a:r>
                      <a:endParaRPr lang="es-CO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500" b="1" dirty="0">
                          <a:effectLst/>
                          <a:latin typeface="Calibri"/>
                          <a:ea typeface="Times New Roman"/>
                        </a:rPr>
                        <a:t>EXAMPLE</a:t>
                      </a:r>
                      <a:endParaRPr lang="es-CO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Calibri"/>
                          <a:ea typeface="Times New Roman"/>
                        </a:rPr>
                        <a:t>Because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Calibri"/>
                          <a:ea typeface="Times New Roman"/>
                        </a:rPr>
                        <a:t>Porque, ya que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Because he was sleepy, he went to bed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(ya que él tenía suelo, se acostó)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He went to bed because he was sleepy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(él se acostó porque tenía sueño)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400575"/>
              </p:ext>
            </p:extLst>
          </p:nvPr>
        </p:nvGraphicFramePr>
        <p:xfrm>
          <a:off x="0" y="1988840"/>
          <a:ext cx="7021194" cy="2209800"/>
        </p:xfrm>
        <a:graphic>
          <a:graphicData uri="http://schemas.openxmlformats.org/drawingml/2006/table">
            <a:tbl>
              <a:tblPr firstRow="1" firstCol="1" bandRow="1"/>
              <a:tblGrid>
                <a:gridCol w="1170622"/>
                <a:gridCol w="1889247"/>
                <a:gridCol w="396132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/>
                          <a:ea typeface="Times New Roman"/>
                        </a:rPr>
                        <a:t>SPANISH</a:t>
                      </a:r>
                      <a:endParaRPr lang="es-CO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Calibri"/>
                          <a:ea typeface="Times New Roman"/>
                        </a:rPr>
                        <a:t>EXAMPLE</a:t>
                      </a:r>
                      <a:endParaRPr lang="es-CO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Because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Calibri"/>
                          <a:ea typeface="Times New Roman"/>
                        </a:rPr>
                        <a:t>Ya que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Because the weather was cold, we stayed home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(ya que el tiempo estaba frío, nos quedamos en casa)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Because of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Calibri"/>
                          <a:ea typeface="Times New Roman"/>
                        </a:rPr>
                        <a:t>A causa de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Because of the cold weather, we stayed home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(a causa del tiempo frío, nos quedamos en casa)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Due to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Calibri"/>
                          <a:ea typeface="Times New Roman"/>
                        </a:rPr>
                        <a:t>Debido a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Due to the cold weather, we stayed home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(debido al tiempo frío, nos quedamos en casa</a:t>
                      </a:r>
                      <a:r>
                        <a:rPr lang="es-CO" sz="1200" dirty="0" smtClean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b="1" i="1" dirty="0">
                          <a:effectLst/>
                          <a:latin typeface="Calibri"/>
                          <a:ea typeface="Times New Roman"/>
                        </a:rPr>
                        <a:t>NOTA:</a:t>
                      </a:r>
                      <a:endParaRPr lang="es-CO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Because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 + subject and verb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Because of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 and </a:t>
                      </a: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due to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 + a noun object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76568"/>
              </p:ext>
            </p:extLst>
          </p:nvPr>
        </p:nvGraphicFramePr>
        <p:xfrm>
          <a:off x="0" y="4293096"/>
          <a:ext cx="7021194" cy="1783080"/>
        </p:xfrm>
        <a:graphic>
          <a:graphicData uri="http://schemas.openxmlformats.org/drawingml/2006/table">
            <a:tbl>
              <a:tblPr firstRow="1" firstCol="1" bandRow="1"/>
              <a:tblGrid>
                <a:gridCol w="1170622"/>
                <a:gridCol w="1889247"/>
                <a:gridCol w="396132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/>
                          <a:ea typeface="Times New Roman"/>
                        </a:rPr>
                        <a:t>SPANISH</a:t>
                      </a:r>
                      <a:endParaRPr lang="es-CO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Calibri"/>
                          <a:ea typeface="Times New Roman"/>
                        </a:rPr>
                        <a:t>EXAMPLE</a:t>
                      </a:r>
                      <a:endParaRPr lang="es-CO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While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Calibri"/>
                          <a:ea typeface="Times New Roman"/>
                        </a:rPr>
                        <a:t>Mientras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Mary is rich, while John is poor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(Mary es rica, mientras que John es pobre)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But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  <a:latin typeface="Calibri"/>
                          <a:ea typeface="Times New Roman"/>
                        </a:rPr>
                        <a:t>Pero 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John is poor, but Mary is rich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(John es pobre, pero Mary es rica)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However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  <a:latin typeface="Calibri"/>
                          <a:ea typeface="Times New Roman"/>
                        </a:rPr>
                        <a:t>Sin embargo 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John is poor, however Mary is rich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Calibri"/>
                          <a:ea typeface="Times New Roman"/>
                        </a:rPr>
                        <a:t>(John es pobre, sin embargo Mary es rica</a:t>
                      </a:r>
                      <a:r>
                        <a:rPr lang="es-CO" sz="1200" dirty="0" smtClean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16 Grupo"/>
          <p:cNvGrpSpPr/>
          <p:nvPr/>
        </p:nvGrpSpPr>
        <p:grpSpPr>
          <a:xfrm>
            <a:off x="7020272" y="1628800"/>
            <a:ext cx="2123728" cy="1080120"/>
            <a:chOff x="7020272" y="1628800"/>
            <a:chExt cx="2123728" cy="1080120"/>
          </a:xfrm>
        </p:grpSpPr>
        <p:sp>
          <p:nvSpPr>
            <p:cNvPr id="8" name="7 CuadroTexto"/>
            <p:cNvSpPr txBox="1"/>
            <p:nvPr/>
          </p:nvSpPr>
          <p:spPr>
            <a:xfrm>
              <a:off x="7308304" y="1988840"/>
              <a:ext cx="1835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Cause and effect</a:t>
              </a:r>
              <a:endParaRPr lang="en-US" sz="1600" b="1" dirty="0"/>
            </a:p>
          </p:txBody>
        </p:sp>
        <p:cxnSp>
          <p:nvCxnSpPr>
            <p:cNvPr id="10" name="9 Conector recto de flecha"/>
            <p:cNvCxnSpPr/>
            <p:nvPr/>
          </p:nvCxnSpPr>
          <p:spPr>
            <a:xfrm flipH="1" flipV="1">
              <a:off x="7020272" y="1628800"/>
              <a:ext cx="432048" cy="52931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 flipH="1">
              <a:off x="7020272" y="2158117"/>
              <a:ext cx="432048" cy="550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19 Grupo"/>
          <p:cNvGrpSpPr/>
          <p:nvPr/>
        </p:nvGrpSpPr>
        <p:grpSpPr>
          <a:xfrm>
            <a:off x="7020272" y="4941168"/>
            <a:ext cx="2123728" cy="338554"/>
            <a:chOff x="7020272" y="4941168"/>
            <a:chExt cx="2123728" cy="338554"/>
          </a:xfrm>
        </p:grpSpPr>
        <p:sp>
          <p:nvSpPr>
            <p:cNvPr id="7" name="6 CuadroTexto"/>
            <p:cNvSpPr txBox="1"/>
            <p:nvPr/>
          </p:nvSpPr>
          <p:spPr>
            <a:xfrm>
              <a:off x="7847856" y="4941168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Opposition</a:t>
              </a:r>
              <a:endParaRPr lang="en-US" sz="1600" b="1" dirty="0"/>
            </a:p>
          </p:txBody>
        </p:sp>
        <p:cxnSp>
          <p:nvCxnSpPr>
            <p:cNvPr id="19" name="18 Conector recto de flecha"/>
            <p:cNvCxnSpPr>
              <a:stCxn id="7" idx="1"/>
            </p:cNvCxnSpPr>
            <p:nvPr/>
          </p:nvCxnSpPr>
          <p:spPr>
            <a:xfrm flipH="1">
              <a:off x="7020272" y="5110445"/>
              <a:ext cx="8275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7848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dirty="0" smtClean="0"/>
              <a:t>ACTIVITY:	Make </a:t>
            </a:r>
            <a:r>
              <a:rPr lang="en-US" dirty="0" smtClean="0"/>
              <a:t>a sentence according to your reality using the connectors</a:t>
            </a:r>
            <a:r>
              <a:rPr lang="es-ES_tradnl" dirty="0" smtClean="0"/>
              <a:t>:</a:t>
            </a:r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645385"/>
              </p:ext>
            </p:extLst>
          </p:nvPr>
        </p:nvGraphicFramePr>
        <p:xfrm>
          <a:off x="0" y="764704"/>
          <a:ext cx="91440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472"/>
                <a:gridCol w="634652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CONNECTORS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SENTENCE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Because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Because of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err="1" smtClean="0"/>
                        <a:t>Due</a:t>
                      </a:r>
                      <a:r>
                        <a:rPr lang="es-ES_tradnl" dirty="0" smtClean="0"/>
                        <a:t> to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err="1" smtClean="0"/>
                        <a:t>While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err="1" smtClean="0"/>
                        <a:t>But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err="1" smtClean="0"/>
                        <a:t>However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400" i="1" noProof="0" dirty="0" smtClean="0"/>
                        <a:t>Remember not to use web translators</a:t>
                      </a:r>
                      <a:endParaRPr lang="en-US" sz="1400" i="1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22219"/>
              </p:ext>
            </p:extLst>
          </p:nvPr>
        </p:nvGraphicFramePr>
        <p:xfrm>
          <a:off x="1" y="1052736"/>
          <a:ext cx="9036496" cy="5805264"/>
        </p:xfrm>
        <a:graphic>
          <a:graphicData uri="http://schemas.openxmlformats.org/drawingml/2006/table">
            <a:tbl>
              <a:tblPr firstRow="1" firstCol="1" bandRow="1"/>
              <a:tblGrid>
                <a:gridCol w="3726335"/>
                <a:gridCol w="2171913"/>
                <a:gridCol w="3138248"/>
              </a:tblGrid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When did they buy a car?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They went together to church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Who are good friends?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Yes, they do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Do they like each other very much?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Yes, it was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Are they still good friends?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Walter and Linda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Where do Walter and Linda live?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Yes, they are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Does Walter live in Minnesota? 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Last year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Was the plant for Walter and Linda?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No, he doesn’t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5658"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Where did they go together?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They live in Alabama</a:t>
                      </a:r>
                      <a:endParaRPr lang="es-CO" sz="18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AutoShape 1"/>
          <p:cNvSpPr>
            <a:spLocks noChangeShapeType="1"/>
          </p:cNvSpPr>
          <p:nvPr/>
        </p:nvSpPr>
        <p:spPr bwMode="auto">
          <a:xfrm>
            <a:off x="3816902" y="1988840"/>
            <a:ext cx="2051241" cy="11521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According to the reading: Very good friends: North and South”, identify the answers for the next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25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64FACE-29AB-4DE8-8733-9DBD04190EBA}"/>
</file>

<file path=customXml/itemProps2.xml><?xml version="1.0" encoding="utf-8"?>
<ds:datastoreItem xmlns:ds="http://schemas.openxmlformats.org/officeDocument/2006/customXml" ds:itemID="{04223C3F-CAD4-4C8F-9AA9-0D41541D2E4D}"/>
</file>

<file path=customXml/itemProps3.xml><?xml version="1.0" encoding="utf-8"?>
<ds:datastoreItem xmlns:ds="http://schemas.openxmlformats.org/officeDocument/2006/customXml" ds:itemID="{300640D2-4214-46A5-820B-402DFCEC046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637</TotalTime>
  <Words>353</Words>
  <Application>Microsoft Office PowerPoint</Application>
  <PresentationFormat>Presentación en pantalla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97</cp:revision>
  <dcterms:created xsi:type="dcterms:W3CDTF">2009-03-25T12:49:46Z</dcterms:created>
  <dcterms:modified xsi:type="dcterms:W3CDTF">2011-07-02T06:33:05Z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