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"/>
  </p:notesMasterIdLst>
  <p:sldIdLst>
    <p:sldId id="258" r:id="rId2"/>
    <p:sldId id="260" r:id="rId3"/>
    <p:sldId id="259" r:id="rId4"/>
    <p:sldId id="261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73167" autoAdjust="0"/>
  </p:normalViewPr>
  <p:slideViewPr>
    <p:cSldViewPr>
      <p:cViewPr>
        <p:scale>
          <a:sx n="66" d="100"/>
          <a:sy n="66" d="100"/>
        </p:scale>
        <p:origin x="-1746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3FA4-7B00-4E4B-8EDC-996C9AC56E84}" type="datetimeFigureOut">
              <a:rPr lang="es-CO" smtClean="0"/>
              <a:pPr/>
              <a:t>27/12/2010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105B4-A98B-4D7F-9F96-271A46522BC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18268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27/12/2010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4" name="13 Imagen" descr="logocibernuevo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27/12/2010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27/12/2010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27/12/2010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pic>
        <p:nvPicPr>
          <p:cNvPr id="8" name="7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76950" y="582930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27/12/2010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27/12/2010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27/12/2010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27/12/2010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27/12/2010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27/12/2010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27/12/2010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27/12/2010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englishmedialab.com/GrammarGames/fling%20the%20teacher/actionverbs/present%20progressive%20multiple%20choice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rong-chang.com/nse/se/nse054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hyperlink" Target="http://www.youtube.com/watch?v=_I5S7fWe5tY" TargetMode="External"/><Relationship Id="rId7" Type="http://schemas.openxmlformats.org/officeDocument/2006/relationships/hyperlink" Target="http://www.youtube.com/watch?v=kOFVSP04B3A" TargetMode="External"/><Relationship Id="rId2" Type="http://schemas.openxmlformats.org/officeDocument/2006/relationships/hyperlink" Target="http://en.wikipedia.org/wiki/Carnival_in_Colombi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uBfylFgc53s&amp;playnext=1&amp;list=PL5C692D44B68A52D4&amp;index=41" TargetMode="External"/><Relationship Id="rId5" Type="http://schemas.openxmlformats.org/officeDocument/2006/relationships/hyperlink" Target="http://www.youtube.com/watch?v=QGI-YZ8i0ug" TargetMode="External"/><Relationship Id="rId4" Type="http://schemas.openxmlformats.org/officeDocument/2006/relationships/hyperlink" Target="http://www.youtube.com/watch?v=MbLlPs9y74k" TargetMode="External"/><Relationship Id="rId9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683568" y="1988840"/>
            <a:ext cx="7772400" cy="1829761"/>
          </a:xfrm>
        </p:spPr>
        <p:txBody>
          <a:bodyPr/>
          <a:lstStyle/>
          <a:p>
            <a:pPr algn="ctr"/>
            <a:r>
              <a:rPr lang="en-US" dirty="0" smtClean="0"/>
              <a:t>GAME</a:t>
            </a:r>
            <a:br>
              <a:rPr lang="en-US" dirty="0" smtClean="0"/>
            </a:br>
            <a:r>
              <a:rPr lang="en-US" dirty="0" smtClean="0"/>
              <a:t>Present continuous tense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71600" y="476672"/>
            <a:ext cx="7416824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2000" dirty="0" smtClean="0">
                <a:solidFill>
                  <a:srgbClr val="002060"/>
                </a:solidFill>
              </a:rPr>
              <a:t>Activity. </a:t>
            </a:r>
            <a:r>
              <a:rPr lang="en-US" sz="2000" b="0" dirty="0" smtClean="0">
                <a:solidFill>
                  <a:srgbClr val="002060"/>
                </a:solidFill>
              </a:rPr>
              <a:t>	</a:t>
            </a:r>
            <a:r>
              <a:rPr lang="en-US" sz="2000" b="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Go to next link to play a game, make sure to use the 		correct verb in present continuous tense, and when the 		15 sentences are correct, send the image of the CONGRATULATIONS.</a:t>
            </a:r>
            <a:r>
              <a:rPr lang="es-CO" dirty="0" smtClean="0"/>
              <a:t/>
            </a:r>
            <a:br>
              <a:rPr lang="es-CO" dirty="0" smtClean="0"/>
            </a:br>
            <a:endParaRPr lang="es-CO" dirty="0"/>
          </a:p>
        </p:txBody>
      </p:sp>
      <p:sp>
        <p:nvSpPr>
          <p:cNvPr id="4" name="3 CuadroTexto"/>
          <p:cNvSpPr txBox="1"/>
          <p:nvPr/>
        </p:nvSpPr>
        <p:spPr>
          <a:xfrm>
            <a:off x="395536" y="1628801"/>
            <a:ext cx="81369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hlinkClick r:id="rId2"/>
              </a:rPr>
              <a:t>http://www.englishmedialab.com/GrammarGames/fling%20the%20teacher/actionverbs/present%20progressive%20multiple%20choice.html</a:t>
            </a:r>
            <a:endParaRPr lang="en-US" b="1" u="sng" dirty="0" smtClean="0"/>
          </a:p>
          <a:p>
            <a:endParaRPr lang="en-US" b="1" u="sng" dirty="0" smtClean="0"/>
          </a:p>
          <a:p>
            <a:pPr algn="ctr"/>
            <a:r>
              <a:rPr lang="en-US" b="1" dirty="0" smtClean="0">
                <a:solidFill>
                  <a:srgbClr val="002060"/>
                </a:solidFill>
              </a:rPr>
              <a:t>PLAY + CONTINUE</a:t>
            </a:r>
          </a:p>
          <a:p>
            <a:pPr algn="ctr"/>
            <a:endParaRPr lang="en-US" b="1" dirty="0" smtClean="0">
              <a:solidFill>
                <a:srgbClr val="002060"/>
              </a:solidFill>
            </a:endParaRPr>
          </a:p>
          <a:p>
            <a:pPr algn="ctr"/>
            <a:r>
              <a:rPr lang="en-US" b="1" dirty="0" smtClean="0">
                <a:solidFill>
                  <a:srgbClr val="002060"/>
                </a:solidFill>
              </a:rPr>
              <a:t>This is an example of the process</a:t>
            </a:r>
            <a:endParaRPr lang="es-CO" dirty="0" smtClean="0">
              <a:solidFill>
                <a:srgbClr val="002060"/>
              </a:solidFill>
            </a:endParaRPr>
          </a:p>
          <a:p>
            <a:endParaRPr lang="es-CO" dirty="0"/>
          </a:p>
        </p:txBody>
      </p:sp>
      <p:pic>
        <p:nvPicPr>
          <p:cNvPr id="1026" name="Picture 2" descr="C:\Users\Diego\Desktop\octavo uno\game 1 goo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284984"/>
            <a:ext cx="9144000" cy="3573016"/>
          </a:xfrm>
          <a:prstGeom prst="rect">
            <a:avLst/>
          </a:prstGeom>
          <a:noFill/>
        </p:spPr>
      </p:pic>
      <p:pic>
        <p:nvPicPr>
          <p:cNvPr id="1027" name="Picture 3" descr="vide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620688"/>
            <a:ext cx="74295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836712"/>
            <a:ext cx="7416824" cy="576064"/>
          </a:xfrm>
        </p:spPr>
        <p:txBody>
          <a:bodyPr>
            <a:normAutofit fontScale="90000"/>
          </a:bodyPr>
          <a:lstStyle/>
          <a:p>
            <a:r>
              <a:rPr lang="en-US" sz="2000" b="0" dirty="0" smtClean="0"/>
              <a:t>Activity. Go to </a:t>
            </a:r>
            <a:r>
              <a:rPr lang="en-US" sz="2000" b="0" u="sng" dirty="0" smtClean="0">
                <a:hlinkClick r:id="rId2"/>
              </a:rPr>
              <a:t>http://www.rong-chang.com/nse/se/nse054.htm</a:t>
            </a:r>
            <a:r>
              <a:rPr lang="en-US" sz="2000" b="0" dirty="0" smtClean="0"/>
              <a:t> listen to the short story as much as necessary, and send your pronunciation.</a:t>
            </a:r>
            <a:r>
              <a:rPr lang="es-CO" dirty="0" smtClean="0"/>
              <a:t/>
            </a:r>
            <a:br>
              <a:rPr lang="es-CO" dirty="0" smtClean="0"/>
            </a:br>
            <a:endParaRPr lang="es-CO" dirty="0"/>
          </a:p>
        </p:txBody>
      </p:sp>
      <p:sp>
        <p:nvSpPr>
          <p:cNvPr id="4" name="3 CuadroTexto"/>
          <p:cNvSpPr txBox="1"/>
          <p:nvPr/>
        </p:nvSpPr>
        <p:spPr>
          <a:xfrm>
            <a:off x="539552" y="1340768"/>
            <a:ext cx="79928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Ruth is pregnant. She is expecting a baby. The baby is due in two months. The baby is a boy. It is her first boy. She already has a little girl. Her little girl is two years old. Ruth loves her little girl. Her little girl is happy to get a baby brother. Ruth is eating for two people right now. She is very careful about what she eats and drinks. She eats a lot of fresh fruits and vegetables. She eats fresh fish twice a week. She doesn't drink alcohol or coffee. She doesn't eat candy or potato chips. She stays away from cigarette smokers. She will have a healthy baby.</a:t>
            </a:r>
            <a:endParaRPr lang="es-CO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0" name="Imagen 1" descr="C:\Users\Diego\Desktop\Quinto-uno\micr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8953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755576" y="3573016"/>
            <a:ext cx="7416824" cy="576064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Activity. 	Complete according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to the last reading.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itchFamily="34" charset="0"/>
                <a:ea typeface="+mj-ea"/>
                <a:cs typeface="Calibri" pitchFamily="34" charset="0"/>
              </a:rPr>
              <a:t>  </a:t>
            </a:r>
            <a:r>
              <a:rPr kumimoji="0" lang="es-CO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CO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s-CO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899592" y="4005064"/>
          <a:ext cx="7416822" cy="1800200"/>
        </p:xfrm>
        <a:graphic>
          <a:graphicData uri="http://schemas.openxmlformats.org/drawingml/2006/table">
            <a:tbl>
              <a:tblPr/>
              <a:tblGrid>
                <a:gridCol w="1235565"/>
                <a:gridCol w="1236423"/>
                <a:gridCol w="1236423"/>
                <a:gridCol w="1235565"/>
                <a:gridCol w="1236423"/>
                <a:gridCol w="1236423"/>
              </a:tblGrid>
              <a:tr h="360040">
                <a:tc grid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Main idea: </a:t>
                      </a:r>
                      <a:endParaRPr lang="es-CO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Key words:</a:t>
                      </a:r>
                      <a:endParaRPr lang="es-CO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latin typeface="Calibri"/>
                          <a:ea typeface="Calibri"/>
                          <a:cs typeface="Times New Roman"/>
                        </a:rPr>
                        <a:t>baby</a:t>
                      </a:r>
                      <a:endParaRPr lang="en-US" sz="16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51" name="Imagen 2" descr="MCj0222053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3717032"/>
            <a:ext cx="6572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99898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Activity.        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Look at these videos of celebrations in Colombia and complete the </a:t>
            </a:r>
            <a:r>
              <a:rPr lang="en-US" sz="2000" b="0" dirty="0" smtClean="0">
                <a:latin typeface="Calibri" pitchFamily="34" charset="0"/>
                <a:cs typeface="Calibri" pitchFamily="34" charset="0"/>
              </a:rPr>
              <a:t>data</a:t>
            </a:r>
            <a:br>
              <a:rPr lang="en-US" sz="2000" b="0" dirty="0" smtClean="0">
                <a:latin typeface="Calibri" pitchFamily="34" charset="0"/>
                <a:cs typeface="Calibri" pitchFamily="34" charset="0"/>
              </a:rPr>
            </a:br>
            <a:r>
              <a:rPr lang="en-US" sz="1800" b="0" dirty="0" smtClean="0">
                <a:latin typeface="Calibri" pitchFamily="34" charset="0"/>
                <a:cs typeface="Calibri" pitchFamily="34" charset="0"/>
              </a:rPr>
              <a:t> </a:t>
            </a:r>
            <a:br>
              <a:rPr lang="en-US" sz="1800" b="0" dirty="0" smtClean="0">
                <a:latin typeface="Calibri" pitchFamily="34" charset="0"/>
                <a:cs typeface="Calibri" pitchFamily="34" charset="0"/>
              </a:rPr>
            </a:br>
            <a:r>
              <a:rPr lang="es-ES_tradnl" sz="2000" u="sng" dirty="0" smtClean="0">
                <a:hlinkClick r:id="rId2"/>
              </a:rPr>
              <a:t>http://en.wikipedia.org/wiki/Carnival_in_Colombia</a:t>
            </a:r>
            <a:r>
              <a:rPr lang="es-CO" dirty="0" smtClean="0"/>
              <a:t/>
            </a:r>
            <a:br>
              <a:rPr lang="es-CO" dirty="0" smtClean="0"/>
            </a:br>
            <a:r>
              <a:rPr lang="es-CO" dirty="0" smtClean="0"/>
              <a:t/>
            </a:r>
            <a:br>
              <a:rPr lang="es-CO" dirty="0" smtClean="0"/>
            </a:br>
            <a:endParaRPr lang="es-CO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611560" y="1772814"/>
          <a:ext cx="7488832" cy="3312372"/>
        </p:xfrm>
        <a:graphic>
          <a:graphicData uri="http://schemas.openxmlformats.org/drawingml/2006/table">
            <a:tbl>
              <a:tblPr/>
              <a:tblGrid>
                <a:gridCol w="3530467"/>
                <a:gridCol w="2086157"/>
                <a:gridCol w="1872208"/>
              </a:tblGrid>
              <a:tr h="5520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Celebrations</a:t>
                      </a:r>
                      <a:endParaRPr lang="es-CO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/>
                          <a:ea typeface="Calibri"/>
                          <a:cs typeface="Times New Roman"/>
                        </a:rPr>
                        <a:t>Where?</a:t>
                      </a:r>
                      <a:endParaRPr lang="es-CO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When?</a:t>
                      </a:r>
                      <a:endParaRPr lang="es-CO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0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u="sng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  <a:hlinkClick r:id="rId3"/>
                        </a:rPr>
                        <a:t>Flower fair</a:t>
                      </a:r>
                      <a:endParaRPr lang="es-CO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0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 u="sng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  <a:hlinkClick r:id="rId4"/>
                        </a:rPr>
                        <a:t>The Yipao</a:t>
                      </a:r>
                      <a:endParaRPr lang="es-CO" sz="16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0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u="sng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  <a:hlinkClick r:id="rId5"/>
                        </a:rPr>
                        <a:t>Blacks and Whites' Carnival</a:t>
                      </a:r>
                      <a:endParaRPr lang="es-CO" sz="16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0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u="sng" dirty="0" err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  <a:hlinkClick r:id="rId6"/>
                        </a:rPr>
                        <a:t>Bambuco</a:t>
                      </a:r>
                      <a:r>
                        <a:rPr lang="en-US" sz="1600" u="sng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  <a:hlinkClick r:id="rId6"/>
                        </a:rPr>
                        <a:t> Pageant and Folkloric Festival</a:t>
                      </a:r>
                      <a:endParaRPr lang="es-CO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0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u="sng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  <a:hlinkClick r:id="rId7"/>
                        </a:rPr>
                        <a:t>Rock al </a:t>
                      </a:r>
                      <a:r>
                        <a:rPr lang="en-US" sz="1600" u="sng" dirty="0" err="1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  <a:hlinkClick r:id="rId7"/>
                        </a:rPr>
                        <a:t>Parque</a:t>
                      </a:r>
                      <a:endParaRPr lang="es-CO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5" name="Imagen 2" descr="MCj04339380000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51520" y="620688"/>
            <a:ext cx="67627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Imagen 2" descr="MCj02220530000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884368" y="692696"/>
            <a:ext cx="6572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ireccion_x0020_URL xmlns="a464f196-e49a-4ca7-9c96-5a8f10f12a57" xsi:nil="true"/>
  </documentManagement>
</p:properties>
</file>

<file path=customXml/itemProps1.xml><?xml version="1.0" encoding="utf-8"?>
<ds:datastoreItem xmlns:ds="http://schemas.openxmlformats.org/officeDocument/2006/customXml" ds:itemID="{E0927773-B960-463F-9389-00F8B68D45BC}"/>
</file>

<file path=customXml/itemProps2.xml><?xml version="1.0" encoding="utf-8"?>
<ds:datastoreItem xmlns:ds="http://schemas.openxmlformats.org/officeDocument/2006/customXml" ds:itemID="{59F88D56-041D-4B8C-9455-01F8435DCE6E}"/>
</file>

<file path=customXml/itemProps3.xml><?xml version="1.0" encoding="utf-8"?>
<ds:datastoreItem xmlns:ds="http://schemas.openxmlformats.org/officeDocument/2006/customXml" ds:itemID="{44911140-7587-4C83-9781-CDA12DCA8CD7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563</TotalTime>
  <Words>211</Words>
  <Application>Microsoft Office PowerPoint</Application>
  <PresentationFormat>Presentación en pantalla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Concurrencia</vt:lpstr>
      <vt:lpstr>GAME Present continuous tense</vt:lpstr>
      <vt:lpstr>Activity.  Go to next link to play a game, make sure to use the   correct verb in present continuous tense, and when the   15 sentences are correct, send the image of the CONGRATULATIONS. </vt:lpstr>
      <vt:lpstr>Activity. Go to http://www.rong-chang.com/nse/se/nse054.htm listen to the short story as much as necessary, and send your pronunciation. </vt:lpstr>
      <vt:lpstr>Activity.        Look at these videos of celebrations in Colombia and complete the data   http://en.wikipedia.org/wiki/Carnival_in_Colombia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Carlos Monsalve</dc:creator>
  <cp:lastModifiedBy>Diego</cp:lastModifiedBy>
  <cp:revision>90</cp:revision>
  <dcterms:created xsi:type="dcterms:W3CDTF">2009-03-25T12:49:46Z</dcterms:created>
  <dcterms:modified xsi:type="dcterms:W3CDTF">2010-12-27T17:56:27Z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