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8" r:id="rId2"/>
    <p:sldId id="260" r:id="rId3"/>
    <p:sldId id="259" r:id="rId4"/>
    <p:sldId id="261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73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24/03/2011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67544" y="1628800"/>
            <a:ext cx="73448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  <a:buFontTx/>
              <a:buChar char="-"/>
            </a:pPr>
            <a:r>
              <a:rPr lang="en-US" dirty="0" smtClean="0"/>
              <a:t>Comparing people and places</a:t>
            </a:r>
          </a:p>
          <a:p>
            <a:pPr>
              <a:lnSpc>
                <a:spcPct val="300000"/>
              </a:lnSpc>
              <a:buFontTx/>
              <a:buChar char="-"/>
            </a:pPr>
            <a:r>
              <a:rPr lang="en-US" dirty="0" smtClean="0"/>
              <a:t> Comparing the past and the present</a:t>
            </a:r>
          </a:p>
          <a:p>
            <a:pPr>
              <a:lnSpc>
                <a:spcPct val="300000"/>
              </a:lnSpc>
              <a:buFontTx/>
              <a:buChar char="-"/>
            </a:pPr>
            <a:r>
              <a:rPr lang="en-US" dirty="0" smtClean="0"/>
              <a:t> Expressing opposition, cause and addition</a:t>
            </a:r>
          </a:p>
          <a:p>
            <a:pPr>
              <a:buFontTx/>
              <a:buChar char="-"/>
            </a:pP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Using the comparative degree, make 5 sentences comparing things or people in your community, and pronounce:</a:t>
            </a:r>
          </a:p>
          <a:p>
            <a:endParaRPr lang="en-US" i="1" dirty="0" smtClean="0"/>
          </a:p>
          <a:p>
            <a:r>
              <a:rPr lang="en-US" b="1" dirty="0" smtClean="0"/>
              <a:t>My city is </a:t>
            </a:r>
            <a:r>
              <a:rPr lang="en-US" b="1" dirty="0" smtClean="0">
                <a:solidFill>
                  <a:srgbClr val="0070C0"/>
                </a:solidFill>
              </a:rPr>
              <a:t>more </a:t>
            </a:r>
            <a:r>
              <a:rPr lang="en-US" b="1" dirty="0" smtClean="0"/>
              <a:t>beautiful </a:t>
            </a:r>
            <a:r>
              <a:rPr lang="en-US" b="1" dirty="0" smtClean="0">
                <a:solidFill>
                  <a:srgbClr val="0070C0"/>
                </a:solidFill>
              </a:rPr>
              <a:t>than </a:t>
            </a:r>
            <a:r>
              <a:rPr lang="en-US" b="1" dirty="0" smtClean="0"/>
              <a:t>the others </a:t>
            </a:r>
            <a:r>
              <a:rPr lang="en-US" i="1" dirty="0" smtClean="0"/>
              <a:t>(</a:t>
            </a:r>
            <a:r>
              <a:rPr lang="es-CO" sz="1400" i="1" dirty="0" smtClean="0"/>
              <a:t>mi ciudad es más bonita que las demás</a:t>
            </a:r>
            <a:r>
              <a:rPr lang="en-US" i="1" dirty="0" smtClean="0"/>
              <a:t>)</a:t>
            </a:r>
          </a:p>
          <a:p>
            <a:endParaRPr lang="en-US" b="1" dirty="0" smtClean="0"/>
          </a:p>
          <a:p>
            <a:r>
              <a:rPr lang="en-US" b="1" dirty="0" smtClean="0"/>
              <a:t>My father is old</a:t>
            </a:r>
            <a:r>
              <a:rPr lang="en-US" b="1" dirty="0" smtClean="0">
                <a:solidFill>
                  <a:srgbClr val="0070C0"/>
                </a:solidFill>
              </a:rPr>
              <a:t>er than </a:t>
            </a:r>
            <a:r>
              <a:rPr lang="en-US" b="1" dirty="0" smtClean="0"/>
              <a:t>my mother </a:t>
            </a:r>
            <a:r>
              <a:rPr lang="en-US" i="1" dirty="0" smtClean="0"/>
              <a:t>(</a:t>
            </a:r>
            <a:r>
              <a:rPr lang="es-CO" sz="1400" i="1" dirty="0" smtClean="0"/>
              <a:t>mi padre es más viejo que mi madre</a:t>
            </a:r>
            <a:r>
              <a:rPr lang="en-US" i="1" dirty="0" smtClean="0"/>
              <a:t>)</a:t>
            </a:r>
            <a:endParaRPr lang="en-US" i="1" dirty="0"/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0" y="2633700"/>
          <a:ext cx="9144000" cy="4254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791"/>
                <a:gridCol w="8495209"/>
              </a:tblGrid>
              <a:tr h="54006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noProof="0" dirty="0" smtClean="0"/>
                        <a:t>Short</a:t>
                      </a:r>
                      <a:r>
                        <a:rPr lang="en-US" sz="1600" baseline="0" noProof="0" dirty="0" smtClean="0"/>
                        <a:t> adjective + </a:t>
                      </a:r>
                      <a:r>
                        <a:rPr lang="en-US" sz="1600" baseline="0" noProof="0" dirty="0" smtClean="0">
                          <a:solidFill>
                            <a:srgbClr val="FFFF00"/>
                          </a:solidFill>
                        </a:rPr>
                        <a:t>ER + THAN         /         MORE</a:t>
                      </a:r>
                      <a:r>
                        <a:rPr lang="en-US" sz="1600" baseline="0" noProof="0" dirty="0" smtClean="0"/>
                        <a:t> + large adjective + </a:t>
                      </a:r>
                      <a:r>
                        <a:rPr lang="en-US" sz="1600" baseline="0" noProof="0" dirty="0" smtClean="0">
                          <a:solidFill>
                            <a:srgbClr val="FFFF00"/>
                          </a:solidFill>
                        </a:rPr>
                        <a:t>THAN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aseline="0" noProof="0" dirty="0" smtClean="0"/>
                        <a:t>Better than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aseline="0" noProof="0" dirty="0" smtClean="0"/>
                        <a:t>Farther than                     Irregular adjectives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aseline="0" noProof="0" dirty="0" smtClean="0"/>
                        <a:t>Worse than</a:t>
                      </a:r>
                      <a:endParaRPr lang="en-US" sz="1600" noProof="0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es-CO" b="1" dirty="0" smtClean="0"/>
                        <a:t>1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es-CO" b="1" dirty="0" smtClean="0"/>
                        <a:t>2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es-CO" b="1" dirty="0" smtClean="0"/>
                        <a:t>3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es-CO" b="1" dirty="0" smtClean="0"/>
                        <a:t>4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es-CO" b="1" dirty="0" smtClean="0"/>
                        <a:t>5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10 Conector recto"/>
          <p:cNvCxnSpPr/>
          <p:nvPr/>
        </p:nvCxnSpPr>
        <p:spPr>
          <a:xfrm rot="16200000" flipH="1">
            <a:off x="1691680" y="3429000"/>
            <a:ext cx="108012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Flecha a la derecha con muesca"/>
          <p:cNvSpPr/>
          <p:nvPr/>
        </p:nvSpPr>
        <p:spPr>
          <a:xfrm>
            <a:off x="2123728" y="3573016"/>
            <a:ext cx="936104" cy="144016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26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824"/>
            <a:ext cx="827584" cy="73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Imagen 1" descr="C:\Users\Diego\Desktop\Quinto-uno\mic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8650" y="1844824"/>
            <a:ext cx="89535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0" y="2177480"/>
          <a:ext cx="9144000" cy="46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7784"/>
                <a:gridCol w="4608512"/>
                <a:gridCol w="1907704"/>
              </a:tblGrid>
              <a:tr h="468052">
                <a:tc gridSpan="3"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PRESENT</a:t>
                      </a:r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en-US" noProof="0" smtClean="0"/>
                        <a:t>I am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Than before</a:t>
                      </a:r>
                      <a:endParaRPr lang="en-US" noProof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en-US" noProof="0" smtClean="0"/>
                        <a:t>Colombia</a:t>
                      </a:r>
                      <a:r>
                        <a:rPr lang="en-US" baseline="0" noProof="0" smtClean="0"/>
                        <a:t> is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Than before</a:t>
                      </a:r>
                      <a:endParaRPr lang="en-US" noProof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en-US" noProof="0" smtClean="0"/>
                        <a:t>My family is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Than before</a:t>
                      </a:r>
                      <a:endParaRPr lang="en-US" noProof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en-US" baseline="0" noProof="0" smtClean="0"/>
                        <a:t>Internet is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Than before</a:t>
                      </a:r>
                      <a:endParaRPr lang="en-US" noProof="0"/>
                    </a:p>
                  </a:txBody>
                  <a:tcPr/>
                </a:tc>
              </a:tr>
              <a:tr h="468052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noProof="0" dirty="0" smtClean="0">
                          <a:solidFill>
                            <a:schemeClr val="bg1"/>
                          </a:solidFill>
                        </a:rPr>
                        <a:t>PAST</a:t>
                      </a:r>
                      <a:endParaRPr lang="en-US" b="1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en-US" noProof="0" smtClean="0"/>
                        <a:t>I was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Than now</a:t>
                      </a:r>
                      <a:endParaRPr lang="en-US" noProof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en-US" noProof="0" smtClean="0"/>
                        <a:t>my</a:t>
                      </a:r>
                      <a:r>
                        <a:rPr lang="en-US" baseline="0" noProof="0" smtClean="0"/>
                        <a:t>  friends were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Than</a:t>
                      </a:r>
                      <a:r>
                        <a:rPr lang="en-US" baseline="0" noProof="0" smtClean="0"/>
                        <a:t> now</a:t>
                      </a:r>
                      <a:endParaRPr lang="en-US" noProof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en-US" noProof="0" smtClean="0"/>
                        <a:t>Life was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Than now</a:t>
                      </a:r>
                      <a:endParaRPr lang="en-US" noProof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en-US" noProof="0" smtClean="0"/>
                        <a:t>Teenagers were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Than now</a:t>
                      </a:r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Complete and pronounce the blanks with comparative adjectives (more- er):</a:t>
            </a:r>
          </a:p>
          <a:p>
            <a:r>
              <a:rPr lang="en-US" dirty="0" smtClean="0"/>
              <a:t>I am </a:t>
            </a:r>
            <a:r>
              <a:rPr lang="en-US" i="1" dirty="0" smtClean="0">
                <a:solidFill>
                  <a:srgbClr val="00B0F0"/>
                </a:solidFill>
              </a:rPr>
              <a:t>more responsible </a:t>
            </a:r>
            <a:r>
              <a:rPr lang="en-US" b="1" dirty="0" smtClean="0"/>
              <a:t>than before </a:t>
            </a:r>
            <a:r>
              <a:rPr lang="en-US" dirty="0" smtClean="0"/>
              <a:t>(</a:t>
            </a:r>
            <a:r>
              <a:rPr lang="es-CO" dirty="0" smtClean="0"/>
              <a:t>yo soy más responsable </a:t>
            </a:r>
            <a:r>
              <a:rPr lang="es-CO" b="1" dirty="0" smtClean="0"/>
              <a:t>que antes</a:t>
            </a:r>
            <a:r>
              <a:rPr lang="es-CO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Life was </a:t>
            </a:r>
            <a:r>
              <a:rPr lang="en-US" i="1" dirty="0" smtClean="0">
                <a:solidFill>
                  <a:srgbClr val="00B0F0"/>
                </a:solidFill>
              </a:rPr>
              <a:t>cheaper</a:t>
            </a:r>
            <a:r>
              <a:rPr lang="en-US" dirty="0" smtClean="0"/>
              <a:t> </a:t>
            </a:r>
            <a:r>
              <a:rPr lang="en-US" b="1" dirty="0" smtClean="0"/>
              <a:t>than now </a:t>
            </a:r>
            <a:r>
              <a:rPr lang="en-US" dirty="0" smtClean="0"/>
              <a:t>(</a:t>
            </a:r>
            <a:r>
              <a:rPr lang="es-CO" dirty="0" smtClean="0"/>
              <a:t>la vida era más barata </a:t>
            </a:r>
            <a:r>
              <a:rPr lang="es-CO" b="1" dirty="0" smtClean="0"/>
              <a:t>que ahora</a:t>
            </a:r>
            <a:r>
              <a:rPr lang="es-CO" dirty="0" smtClean="0"/>
              <a:t>)</a:t>
            </a:r>
          </a:p>
        </p:txBody>
      </p:sp>
      <p:pic>
        <p:nvPicPr>
          <p:cNvPr id="7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827584" cy="73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1" descr="C:\Users\Diego\Desktop\Quinto-uno\mic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8650" y="1340768"/>
            <a:ext cx="89535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5496" y="2564901"/>
          <a:ext cx="9108504" cy="4500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4108"/>
                <a:gridCol w="2987198"/>
                <a:gridCol w="2987198"/>
              </a:tblGrid>
              <a:tr h="47701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CO" dirty="0" smtClean="0"/>
                        <a:t>And: y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477011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77011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7701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CO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CO" b="1" dirty="0" smtClean="0">
                          <a:solidFill>
                            <a:schemeClr val="bg1"/>
                          </a:solidFill>
                        </a:rPr>
                        <a:t>Because: porque</a:t>
                      </a:r>
                      <a:endParaRPr lang="es-CO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477011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77011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7701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CO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CO" b="1" dirty="0" smtClean="0">
                          <a:solidFill>
                            <a:schemeClr val="bg1"/>
                          </a:solidFill>
                        </a:rPr>
                        <a:t>But: pero</a:t>
                      </a:r>
                      <a:endParaRPr lang="es-CO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477011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77011">
                <a:tc gridSpan="3"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0" y="0"/>
            <a:ext cx="9144000" cy="16004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600" dirty="0" smtClean="0"/>
              <a:t>Complete and pronounce sentences using </a:t>
            </a:r>
            <a:r>
              <a:rPr lang="en-US" sz="1600" b="1" dirty="0" smtClean="0"/>
              <a:t>and, because </a:t>
            </a:r>
            <a:r>
              <a:rPr lang="en-US" sz="1600" dirty="0" smtClean="0"/>
              <a:t>and </a:t>
            </a:r>
            <a:r>
              <a:rPr lang="en-US" sz="1600" b="1" dirty="0" smtClean="0"/>
              <a:t>but</a:t>
            </a:r>
            <a:r>
              <a:rPr lang="en-US" sz="1600" dirty="0" smtClean="0"/>
              <a:t>, they can be in present or in past. </a:t>
            </a:r>
          </a:p>
          <a:p>
            <a:pPr algn="just"/>
            <a:endParaRPr lang="en-US" sz="1600" dirty="0" smtClean="0"/>
          </a:p>
          <a:p>
            <a:pPr algn="just"/>
            <a:r>
              <a:rPr lang="en-US" sz="1600" b="1" dirty="0" smtClean="0"/>
              <a:t>I was studying and my father was working </a:t>
            </a:r>
            <a:r>
              <a:rPr lang="es-CO" sz="1200" dirty="0" smtClean="0"/>
              <a:t>(estuve estudiando y mi padre estuvo trabajando)</a:t>
            </a:r>
          </a:p>
          <a:p>
            <a:pPr algn="just"/>
            <a:r>
              <a:rPr lang="en-US" sz="1600" b="1" dirty="0" smtClean="0"/>
              <a:t>I was traveling because my father was free </a:t>
            </a:r>
            <a:r>
              <a:rPr lang="es-CO" sz="1100" dirty="0" smtClean="0"/>
              <a:t>(</a:t>
            </a:r>
            <a:r>
              <a:rPr lang="es-CO" sz="1200" dirty="0" smtClean="0"/>
              <a:t>estuve viajando porque mi padre estaba libre)</a:t>
            </a:r>
          </a:p>
          <a:p>
            <a:pPr algn="just"/>
            <a:r>
              <a:rPr lang="en-US" sz="1600" b="1" dirty="0" smtClean="0"/>
              <a:t>My </a:t>
            </a:r>
            <a:r>
              <a:rPr lang="en-US" sz="1600" b="1" dirty="0" smtClean="0"/>
              <a:t>brother was studying</a:t>
            </a:r>
            <a:r>
              <a:rPr lang="en-US" b="1" dirty="0" smtClean="0"/>
              <a:t> </a:t>
            </a:r>
            <a:r>
              <a:rPr lang="en-US" b="1" dirty="0" smtClean="0"/>
              <a:t> but </a:t>
            </a:r>
            <a:r>
              <a:rPr lang="en-US" sz="1600" b="1" dirty="0" smtClean="0"/>
              <a:t>I was playing </a:t>
            </a:r>
            <a:r>
              <a:rPr lang="es-CO" sz="1600" dirty="0" smtClean="0"/>
              <a:t>(</a:t>
            </a:r>
            <a:r>
              <a:rPr lang="es-CO" sz="1200" dirty="0" smtClean="0"/>
              <a:t>mi </a:t>
            </a:r>
            <a:r>
              <a:rPr lang="es-CO" sz="1200" dirty="0" smtClean="0"/>
              <a:t>hermano estuvo </a:t>
            </a:r>
            <a:r>
              <a:rPr lang="es-CO" sz="1200" dirty="0" smtClean="0"/>
              <a:t>estudiando pero yo estuve jugando)</a:t>
            </a:r>
            <a:endParaRPr lang="es-CO" sz="1200" dirty="0" smtClean="0"/>
          </a:p>
        </p:txBody>
      </p:sp>
      <p:pic>
        <p:nvPicPr>
          <p:cNvPr id="6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72816"/>
            <a:ext cx="827584" cy="73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n 1" descr="C:\Users\Diego\Desktop\Quinto-uno\mic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8650" y="1772816"/>
            <a:ext cx="89535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4030B9C9-5A09-4154-809A-B876166753E8}"/>
</file>

<file path=customXml/itemProps2.xml><?xml version="1.0" encoding="utf-8"?>
<ds:datastoreItem xmlns:ds="http://schemas.openxmlformats.org/officeDocument/2006/customXml" ds:itemID="{718A82DD-F391-4AC3-B235-ECB865820DF5}"/>
</file>

<file path=customXml/itemProps3.xml><?xml version="1.0" encoding="utf-8"?>
<ds:datastoreItem xmlns:ds="http://schemas.openxmlformats.org/officeDocument/2006/customXml" ds:itemID="{AAB0240A-7075-409D-9236-D34F0AA23F5C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563</TotalTime>
  <Words>255</Words>
  <Application>Microsoft Office PowerPoint</Application>
  <PresentationFormat>Presentación en pantalla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94</cp:revision>
  <dcterms:created xsi:type="dcterms:W3CDTF">2009-03-25T12:49:46Z</dcterms:created>
  <dcterms:modified xsi:type="dcterms:W3CDTF">2011-03-24T07:11:28Z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