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26/12/2010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rong-chang.com/nse/se/nse01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imperative form in my daily life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60840" cy="589458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800" dirty="0" smtClean="0"/>
              <a:t>Activity. 		Paste an image in each blank, then write and 				pronounce an imperative sentence</a:t>
            </a:r>
            <a:endParaRPr lang="en-US" sz="1800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899592" y="980725"/>
          <a:ext cx="7488831" cy="4520825"/>
        </p:xfrm>
        <a:graphic>
          <a:graphicData uri="http://schemas.openxmlformats.org/drawingml/2006/table">
            <a:tbl>
              <a:tblPr/>
              <a:tblGrid>
                <a:gridCol w="2936568"/>
                <a:gridCol w="4552263"/>
              </a:tblGrid>
              <a:tr h="5732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IMAGE</a:t>
                      </a:r>
                      <a:endParaRPr lang="es-CO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IMPERATIVE SENTENCE</a:t>
                      </a:r>
                      <a:endParaRPr lang="es-CO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794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Don’t smoke </a:t>
                      </a: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0 Imagen" descr="smo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628801"/>
            <a:ext cx="847725" cy="648072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685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3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6775" y="40466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782960"/>
          </a:xfrm>
        </p:spPr>
        <p:txBody>
          <a:bodyPr>
            <a:normAutofit/>
          </a:bodyPr>
          <a:lstStyle/>
          <a:p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Activity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Go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http://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www.rong-chang.com/nse/se/nse015.htm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listen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carefully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, and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then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send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CO" sz="1800" b="0" dirty="0" err="1" smtClean="0">
                <a:solidFill>
                  <a:schemeClr val="bg2">
                    <a:lumMod val="25000"/>
                  </a:schemeClr>
                </a:solidFill>
              </a:rPr>
              <a:t>pronunciation</a:t>
            </a:r>
            <a:r>
              <a:rPr lang="es-CO" sz="1800" b="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s-CO" sz="1800" b="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547664" y="1983106"/>
          <a:ext cx="6336704" cy="3822156"/>
        </p:xfrm>
        <a:graphic>
          <a:graphicData uri="http://schemas.openxmlformats.org/drawingml/2006/table">
            <a:tbl>
              <a:tblPr/>
              <a:tblGrid>
                <a:gridCol w="3154637"/>
                <a:gridCol w="3182067"/>
              </a:tblGrid>
              <a:tr h="256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FFFF00"/>
                          </a:solidFill>
                          <a:latin typeface="Verdana"/>
                          <a:ea typeface="Calibri"/>
                          <a:cs typeface="Times New Roman"/>
                        </a:rPr>
                        <a:t>SINGULAR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FFFF00"/>
                          </a:solidFill>
                          <a:latin typeface="Verdana"/>
                          <a:ea typeface="Calibri"/>
                          <a:cs typeface="Times New Roman"/>
                        </a:rPr>
                        <a:t>PLURAL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es-CO" sz="11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3. Key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es-CO" sz="11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5.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6.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7.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Feet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8.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9.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10.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11.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12.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Legs 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13.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O" sz="1100" b="1" dirty="0" smtClean="0">
                          <a:latin typeface="Calibri"/>
                          <a:ea typeface="Calibri"/>
                          <a:cs typeface="Times New Roman"/>
                        </a:rPr>
                        <a:t>14. </a:t>
                      </a:r>
                      <a:endParaRPr lang="es-CO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39552" y="126876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Activity. 	From the reading </a:t>
            </a:r>
            <a:r>
              <a:rPr lang="en-US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Piano player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write 14 nouns, in 		singular and plural</a:t>
            </a:r>
            <a:endParaRPr lang="en-US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685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n 3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6775" y="188640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n 3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68760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Activity. Complete with the most important celebrations in your hometown</a:t>
            </a:r>
            <a:r>
              <a:rPr lang="en-US" sz="1800" dirty="0" smtClean="0"/>
              <a:t> or</a:t>
            </a:r>
            <a:r>
              <a:rPr lang="en-US" sz="1800" dirty="0" smtClean="0"/>
              <a:t> department .</a:t>
            </a:r>
            <a:endParaRPr lang="en-US" sz="18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27584" y="1556792"/>
          <a:ext cx="7632848" cy="4104454"/>
        </p:xfrm>
        <a:graphic>
          <a:graphicData uri="http://schemas.openxmlformats.org/drawingml/2006/table">
            <a:tbl>
              <a:tblPr/>
              <a:tblGrid>
                <a:gridCol w="2768778"/>
                <a:gridCol w="1496637"/>
                <a:gridCol w="1459221"/>
                <a:gridCol w="1908212"/>
              </a:tblGrid>
              <a:tr h="127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City/town/department 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Month 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Day </a:t>
                      </a:r>
                      <a:endParaRPr lang="es-CO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Celebration 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635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Medellin </a:t>
                      </a:r>
                      <a:endParaRPr lang="es-CO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July</a:t>
                      </a:r>
                      <a:endParaRPr lang="es-CO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16</a:t>
                      </a:r>
                      <a:r>
                        <a:rPr lang="en-US" sz="1400" i="1" baseline="300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400" i="1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endParaRPr lang="es-CO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Virgin’s day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549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549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549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549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5108" marR="651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  <p:pic>
        <p:nvPicPr>
          <p:cNvPr id="6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3541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8E25F26E-2A2F-492F-B8DA-CB838E356D4A}"/>
</file>

<file path=customXml/itemProps2.xml><?xml version="1.0" encoding="utf-8"?>
<ds:datastoreItem xmlns:ds="http://schemas.openxmlformats.org/officeDocument/2006/customXml" ds:itemID="{70641D06-5550-4077-8B64-4C1DD71CEAAA}"/>
</file>

<file path=customXml/itemProps3.xml><?xml version="1.0" encoding="utf-8"?>
<ds:datastoreItem xmlns:ds="http://schemas.openxmlformats.org/officeDocument/2006/customXml" ds:itemID="{8CED2A0F-4AE4-4DB3-B2F0-74D8F0B228A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559</TotalTime>
  <Words>90</Words>
  <Application>Microsoft Office PowerPoint</Application>
  <PresentationFormat>Presentación en pantalla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The imperative form in my daily life </vt:lpstr>
      <vt:lpstr>Activity.   Paste an image in each blank, then write and     pronounce an imperative sentence</vt:lpstr>
      <vt:lpstr>Activity. Go to http://www.rong-chang.com/nse/se/nse015.htm listen to carefully, and then send the pronunciation.</vt:lpstr>
      <vt:lpstr>Activity. Complete with the most important celebrations in your hometown or department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90</cp:revision>
  <dcterms:created xsi:type="dcterms:W3CDTF">2009-03-25T12:49:46Z</dcterms:created>
  <dcterms:modified xsi:type="dcterms:W3CDTF">2010-12-26T17:44:50Z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