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92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06/07/2011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Cl2mKzxCCs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Level 2</a:t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Student’s name: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3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08" y="1616026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-13387" y="0"/>
            <a:ext cx="9144000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Write the members of the family and sentences that you see on the video, then translate into Spanish.</a:t>
            </a:r>
          </a:p>
          <a:p>
            <a:pPr algn="just"/>
            <a:endParaRPr lang="en-US" dirty="0"/>
          </a:p>
          <a:p>
            <a:pPr algn="ctr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www.youtube.com/watch?v=PCl2mKzxCCs</a:t>
            </a:r>
            <a:r>
              <a:rPr lang="en-US" dirty="0" smtClean="0"/>
              <a:t> </a:t>
            </a:r>
          </a:p>
          <a:p>
            <a:endParaRPr lang="es-CO" dirty="0"/>
          </a:p>
        </p:txBody>
      </p:sp>
      <p:pic>
        <p:nvPicPr>
          <p:cNvPr id="1030" name="Picture 6" descr="C:\Users\PORTATIL\Desktop\Sin títul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8" y="2336106"/>
            <a:ext cx="5336480" cy="346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932043"/>
              </p:ext>
            </p:extLst>
          </p:nvPr>
        </p:nvGraphicFramePr>
        <p:xfrm>
          <a:off x="4283967" y="1477328"/>
          <a:ext cx="487272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6361"/>
                <a:gridCol w="2436361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English - Spanish</a:t>
                      </a:r>
                      <a:endParaRPr lang="es-CO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smtClean="0">
                          <a:latin typeface="Calibri" pitchFamily="34" charset="0"/>
                          <a:cs typeface="Calibri" pitchFamily="34" charset="0"/>
                        </a:rPr>
                        <a:t>Who lives in your house?</a:t>
                      </a:r>
                      <a:endParaRPr lang="en-US" sz="16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latin typeface="Calibri" pitchFamily="34" charset="0"/>
                          <a:cs typeface="Calibri" pitchFamily="34" charset="0"/>
                        </a:rPr>
                        <a:t>¿Quién vive en su casa?</a:t>
                      </a:r>
                      <a:endParaRPr lang="es-CO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 smtClean="0">
                          <a:latin typeface="Calibri" pitchFamily="34" charset="0"/>
                          <a:cs typeface="Calibri" pitchFamily="34" charset="0"/>
                        </a:rPr>
                        <a:t>How big is your</a:t>
                      </a:r>
                      <a:r>
                        <a:rPr lang="en-US" sz="1600" baseline="0" noProof="0" smtClean="0">
                          <a:latin typeface="Calibri" pitchFamily="34" charset="0"/>
                          <a:cs typeface="Calibri" pitchFamily="34" charset="0"/>
                        </a:rPr>
                        <a:t> family</a:t>
                      </a:r>
                      <a:endParaRPr lang="en-US" sz="16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latin typeface="Calibri" pitchFamily="34" charset="0"/>
                          <a:cs typeface="Calibri" pitchFamily="34" charset="0"/>
                        </a:rPr>
                        <a:t>¿Qué tan grande es su familia?</a:t>
                      </a:r>
                      <a:endParaRPr lang="es-CO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>
                          <a:latin typeface="Calibri" pitchFamily="34" charset="0"/>
                          <a:cs typeface="Calibri" pitchFamily="34" charset="0"/>
                        </a:rPr>
                        <a:t>Aunt </a:t>
                      </a:r>
                      <a:endParaRPr lang="en-US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latin typeface="Calibri" pitchFamily="34" charset="0"/>
                          <a:cs typeface="Calibri" pitchFamily="34" charset="0"/>
                        </a:rPr>
                        <a:t>Tía </a:t>
                      </a:r>
                      <a:endParaRPr lang="es-CO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latin typeface="Calibri" pitchFamily="34" charset="0"/>
                          <a:cs typeface="Calibri" pitchFamily="34" charset="0"/>
                        </a:rPr>
                        <a:t>uncle</a:t>
                      </a:r>
                      <a:endParaRPr lang="en-US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latin typeface="Calibri" pitchFamily="34" charset="0"/>
                          <a:cs typeface="Calibri" pitchFamily="34" charset="0"/>
                        </a:rPr>
                        <a:t>Tío</a:t>
                      </a:r>
                      <a:endParaRPr lang="es-CO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501485"/>
              </p:ext>
            </p:extLst>
          </p:nvPr>
        </p:nvGraphicFramePr>
        <p:xfrm>
          <a:off x="1" y="577081"/>
          <a:ext cx="9130612" cy="528675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82653"/>
                <a:gridCol w="2282653"/>
                <a:gridCol w="2282653"/>
                <a:gridCol w="2282653"/>
              </a:tblGrid>
              <a:tr h="27993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AR" sz="1800" i="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s-ES" sz="1800" b="1" i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PHYSICAL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ES" sz="1800" b="1" i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PERSONALITY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08646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400" b="1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ENGLISH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SPANISH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ENGLISH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SPANISH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Fat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gordo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Hard-working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trabajador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Thin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delgado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Lazy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perezoso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Slim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esbelto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Sensible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sensato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Tall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alto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Fool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insensato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Short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bajo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Nice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simpático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Small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pequeño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Unpleasant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antipático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Average height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 estatura media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careless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descuidado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Average build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 complexión media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Absent-minded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despistado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Athletic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atlético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Sensitive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sensible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Weak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débil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Unkind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cruel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Attractive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atractivo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Generous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generoso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Ugly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Selfish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egoísta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Pretty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bonita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Modest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modesto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Beautiful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hermoso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Vain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vanidoso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Good-looking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bien parecido - atractivo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Warm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afectuoso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Young 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joven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Tactful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discreto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Old </a:t>
                      </a:r>
                      <a:endParaRPr lang="en-US" sz="14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viejo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Tactless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indiscreto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Friendly</a:t>
                      </a:r>
                      <a:endParaRPr lang="en-US" sz="14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amigable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Grumpy </a:t>
                      </a:r>
                      <a:endParaRPr lang="en-US" sz="14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malhumorado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-1" y="0"/>
            <a:ext cx="9130613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Use the next adjectives to describe yourself and 4 members of your family: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0807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54252"/>
              </p:ext>
            </p:extLst>
          </p:nvPr>
        </p:nvGraphicFramePr>
        <p:xfrm>
          <a:off x="1" y="0"/>
          <a:ext cx="9144000" cy="6919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604"/>
                <a:gridCol w="2252024"/>
                <a:gridCol w="722071"/>
                <a:gridCol w="5162301"/>
              </a:tblGrid>
              <a:tr h="5182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dirty="0" smtClean="0"/>
                        <a:t>Family member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dirty="0" smtClean="0"/>
                        <a:t>Adjectives </a:t>
                      </a:r>
                      <a:endParaRPr lang="es-CO" dirty="0"/>
                    </a:p>
                  </a:txBody>
                  <a:tcPr/>
                </a:tc>
              </a:tr>
              <a:tr h="906897">
                <a:tc gridSpan="4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_tradnl" dirty="0" smtClean="0"/>
                        <a:t>Example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898391"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b="1" noProof="0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Calibri" pitchFamily="34" charset="0"/>
                        </a:rPr>
                        <a:t>My</a:t>
                      </a:r>
                      <a:r>
                        <a:rPr lang="en-US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b="1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mother</a:t>
                      </a:r>
                      <a:r>
                        <a:rPr lang="en-US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b="1" baseline="0" noProof="0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Calibri" pitchFamily="34" charset="0"/>
                        </a:rPr>
                        <a:t>is </a:t>
                      </a:r>
                      <a:r>
                        <a:rPr lang="en-US" b="1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small, young, generous, beautiful, friendly, sensitive, absent-minded and hardworking</a:t>
                      </a:r>
                      <a:endParaRPr lang="en-US" b="1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9068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b="1" dirty="0" smtClean="0">
                          <a:solidFill>
                            <a:srgbClr val="0070C0"/>
                          </a:solidFill>
                        </a:rPr>
                        <a:t>My</a:t>
                      </a:r>
                      <a:endParaRPr lang="es-CO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b="1" dirty="0" smtClean="0">
                          <a:solidFill>
                            <a:srgbClr val="0070C0"/>
                          </a:solidFill>
                        </a:rPr>
                        <a:t>Is</a:t>
                      </a:r>
                      <a:endParaRPr lang="es-CO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ES_tradnl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9068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b="1" dirty="0" smtClean="0">
                          <a:solidFill>
                            <a:srgbClr val="0070C0"/>
                          </a:solidFill>
                        </a:rPr>
                        <a:t>My</a:t>
                      </a:r>
                      <a:endParaRPr lang="es-CO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b="1" dirty="0" smtClean="0">
                          <a:solidFill>
                            <a:srgbClr val="0070C0"/>
                          </a:solidFill>
                        </a:rPr>
                        <a:t>Is</a:t>
                      </a:r>
                      <a:endParaRPr lang="es-CO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ES_tradnl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9068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b="1" dirty="0" smtClean="0">
                          <a:solidFill>
                            <a:srgbClr val="0070C0"/>
                          </a:solidFill>
                        </a:rPr>
                        <a:t>My</a:t>
                      </a:r>
                      <a:endParaRPr lang="es-CO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b="1" dirty="0" smtClean="0">
                          <a:solidFill>
                            <a:srgbClr val="0070C0"/>
                          </a:solidFill>
                        </a:rPr>
                        <a:t>Is</a:t>
                      </a:r>
                      <a:endParaRPr lang="es-CO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ES_tradnl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9068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b="1" dirty="0" smtClean="0">
                          <a:solidFill>
                            <a:srgbClr val="0070C0"/>
                          </a:solidFill>
                        </a:rPr>
                        <a:t>My</a:t>
                      </a:r>
                      <a:endParaRPr lang="es-CO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b="1" dirty="0" smtClean="0">
                          <a:solidFill>
                            <a:srgbClr val="0070C0"/>
                          </a:solidFill>
                        </a:rPr>
                        <a:t>Is</a:t>
                      </a:r>
                      <a:endParaRPr lang="es-CO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ES_tradnl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906897">
                <a:tc gridSpan="4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_tradnl" dirty="0" smtClean="0"/>
                        <a:t>I am . . .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5 Conector recto de flecha"/>
          <p:cNvCxnSpPr/>
          <p:nvPr/>
        </p:nvCxnSpPr>
        <p:spPr>
          <a:xfrm>
            <a:off x="599006" y="9087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66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367EFC4C-238F-491C-8457-5E369C394673}"/>
</file>

<file path=customXml/itemProps2.xml><?xml version="1.0" encoding="utf-8"?>
<ds:datastoreItem xmlns:ds="http://schemas.openxmlformats.org/officeDocument/2006/customXml" ds:itemID="{22D02F34-A782-408A-8B60-C9B8FCF00522}"/>
</file>

<file path=customXml/itemProps3.xml><?xml version="1.0" encoding="utf-8"?>
<ds:datastoreItem xmlns:ds="http://schemas.openxmlformats.org/officeDocument/2006/customXml" ds:itemID="{E1751335-5F3B-4FB2-8F0C-48CAF6F5B6CB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521</TotalTime>
  <Words>193</Words>
  <Application>Microsoft Office PowerPoint</Application>
  <PresentationFormat>Presentación en pantalla (4:3)</PresentationFormat>
  <Paragraphs>109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Level 2   Student’s name: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91</cp:revision>
  <dcterms:created xsi:type="dcterms:W3CDTF">2009-03-25T12:49:46Z</dcterms:created>
  <dcterms:modified xsi:type="dcterms:W3CDTF">2011-07-06T05:26:35Z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