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9" r:id="rId2"/>
    <p:sldId id="275" r:id="rId3"/>
    <p:sldId id="257" r:id="rId4"/>
    <p:sldId id="259" r:id="rId5"/>
    <p:sldId id="276" r:id="rId6"/>
    <p:sldId id="260" r:id="rId7"/>
    <p:sldId id="261" r:id="rId8"/>
    <p:sldId id="262" r:id="rId9"/>
    <p:sldId id="264" r:id="rId10"/>
    <p:sldId id="265" r:id="rId11"/>
    <p:sldId id="266" r:id="rId12"/>
    <p:sldId id="277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8" r:id="rId2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54703-69AD-40A9-9325-6E3B84C61A7A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9DCF9-3776-41A7-BCB5-FE874D45EDE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9DCF9-3776-41A7-BCB5-FE874D45EDEF}" type="slidenum">
              <a:rPr lang="es-CO" smtClean="0"/>
              <a:pPr/>
              <a:t>5</a:t>
            </a:fld>
            <a:endParaRPr lang="es-CO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44AD79-0AAD-46B7-99D0-F0A61A588A20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CD9923D-AA7A-44D4-8921-6D9D35BE85B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44317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By</a:t>
            </a:r>
          </a:p>
          <a:p>
            <a:endParaRPr lang="en-US" dirty="0" smtClean="0"/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Diego Piedrahíta</a:t>
            </a:r>
          </a:p>
          <a:p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Cibercolegio UCN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2011</a:t>
            </a:r>
          </a:p>
          <a:p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Figures of speech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714348" y="5286388"/>
            <a:ext cx="7772400" cy="85725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6400" dirty="0" smtClean="0">
                <a:latin typeface="Agency FB" pitchFamily="34" charset="0"/>
              </a:rPr>
              <a:t>Definition:</a:t>
            </a:r>
          </a:p>
          <a:p>
            <a:pPr>
              <a:buNone/>
            </a:pPr>
            <a:r>
              <a:rPr lang="en-US" sz="6400" dirty="0" smtClean="0">
                <a:latin typeface="Agency FB" pitchFamily="34" charset="0"/>
              </a:rPr>
              <a:t>A statement that appears to contradict itself.</a:t>
            </a:r>
          </a:p>
          <a:p>
            <a:pPr>
              <a:buNone/>
            </a:pPr>
            <a:r>
              <a:rPr lang="en-US" sz="6400" dirty="0" smtClean="0">
                <a:latin typeface="Agency FB" pitchFamily="34" charset="0"/>
              </a:rPr>
              <a:t>It's a logical process, in which the facts appear to be opposed to themselves</a:t>
            </a:r>
          </a:p>
          <a:p>
            <a:pPr>
              <a:buNone/>
            </a:pP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200" dirty="0" smtClean="0">
              <a:solidFill>
                <a:srgbClr val="FF0000"/>
              </a:solidFill>
            </a:endParaRPr>
          </a:p>
          <a:p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Paradox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85786" y="1643050"/>
            <a:ext cx="692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Agency FB" pitchFamily="34" charset="0"/>
              </a:rPr>
              <a:t>   “War is peace."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"Freedom is slavery."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"Ignorance is strength."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85786" y="2714620"/>
            <a:ext cx="714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Agency FB" pitchFamily="34" charset="0"/>
              </a:rPr>
              <a:t>   "Some day you will be old enough to start reading fairy tales again."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85786" y="3357562"/>
            <a:ext cx="557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  </a:t>
            </a:r>
            <a:r>
              <a:rPr lang="en-US" sz="1600" dirty="0" smtClean="0">
                <a:latin typeface="Agency FB" pitchFamily="34" charset="0"/>
              </a:rPr>
              <a:t>For there to be peace there must first be war</a:t>
            </a:r>
          </a:p>
          <a:p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785786" y="3929066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Agency FB" pitchFamily="34" charset="0"/>
              </a:rPr>
              <a:t>   You can save money by spending it</a:t>
            </a:r>
            <a:r>
              <a:rPr lang="en-US" dirty="0" smtClean="0"/>
              <a:t>. </a:t>
            </a:r>
          </a:p>
          <a:p>
            <a:endParaRPr lang="es-CO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5786" y="4500570"/>
            <a:ext cx="7000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Agency FB" pitchFamily="34" charset="0"/>
              </a:rPr>
              <a:t>   "I have found the paradox, that if you love until it hurts, there can be no more hurt, only more love."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429388" y="6242447"/>
            <a:ext cx="22860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Adjective: </a:t>
            </a:r>
            <a:r>
              <a:rPr lang="en-US" sz="1600" b="1" i="1" dirty="0" smtClean="0">
                <a:latin typeface="Agency FB" pitchFamily="34" charset="0"/>
              </a:rPr>
              <a:t>paradoxical</a:t>
            </a:r>
          </a:p>
          <a:p>
            <a:endParaRPr lang="es-CO" dirty="0"/>
          </a:p>
        </p:txBody>
      </p:sp>
      <p:pic>
        <p:nvPicPr>
          <p:cNvPr id="12" name="11 Imagen" descr="peac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1785926"/>
            <a:ext cx="1252529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5" grpId="0" animBg="1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11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642910" y="1428736"/>
          <a:ext cx="7786742" cy="1925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216"/>
                <a:gridCol w="6432526"/>
              </a:tblGrid>
              <a:tr h="428625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CO" baseline="0" dirty="0" smtClean="0">
                          <a:solidFill>
                            <a:schemeClr val="tx1"/>
                          </a:solidFill>
                        </a:rPr>
                        <a:t>                                           </a:t>
                      </a:r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DIALOGUE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gency FB" pitchFamily="34" charset="0"/>
                        </a:rPr>
                        <a:t>Dan Foreman:</a:t>
                      </a:r>
                      <a:endParaRPr lang="es-CO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gency FB" pitchFamily="34" charset="0"/>
                        </a:rPr>
                        <a:t>Guys, I feel very terrible about what I'm about to say. But I'm afraid you're both being </a:t>
                      </a:r>
                      <a:r>
                        <a:rPr lang="en-US" sz="1800" b="1" dirty="0" smtClean="0">
                          <a:latin typeface="Agency FB" pitchFamily="34" charset="0"/>
                        </a:rPr>
                        <a:t>let go.</a:t>
                      </a:r>
                      <a:endParaRPr lang="es-CO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gency FB" pitchFamily="34" charset="0"/>
                        </a:rPr>
                        <a:t>Lou:</a:t>
                      </a:r>
                      <a:endParaRPr lang="es-CO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1" dirty="0" smtClean="0">
                          <a:latin typeface="Agency FB" pitchFamily="34" charset="0"/>
                        </a:rPr>
                        <a:t>Let go</a:t>
                      </a:r>
                      <a:r>
                        <a:rPr lang="en-US" sz="1800" b="1" dirty="0" smtClean="0">
                          <a:latin typeface="Agency FB" pitchFamily="34" charset="0"/>
                        </a:rPr>
                        <a:t>? </a:t>
                      </a:r>
                      <a:r>
                        <a:rPr lang="en-US" sz="1800" dirty="0" smtClean="0">
                          <a:latin typeface="Agency FB" pitchFamily="34" charset="0"/>
                        </a:rPr>
                        <a:t>What does that mean?</a:t>
                      </a:r>
                      <a:endParaRPr lang="es-C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gency FB" pitchFamily="34" charset="0"/>
                        </a:rPr>
                        <a:t>Dan Foreman:</a:t>
                      </a:r>
                      <a:endParaRPr lang="es-CO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gency FB" pitchFamily="34" charset="0"/>
                        </a:rPr>
                        <a:t>: It means you're being </a:t>
                      </a:r>
                      <a:r>
                        <a:rPr lang="en-US" sz="1800" b="1" dirty="0" smtClean="0">
                          <a:latin typeface="Agency FB" pitchFamily="34" charset="0"/>
                        </a:rPr>
                        <a:t>fired</a:t>
                      </a:r>
                      <a:r>
                        <a:rPr lang="en-US" sz="1800" dirty="0" smtClean="0">
                          <a:latin typeface="Agency FB" pitchFamily="34" charset="0"/>
                        </a:rPr>
                        <a:t>, Louie</a:t>
                      </a:r>
                      <a:endParaRPr lang="es-C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Euphemism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00034" y="5643578"/>
            <a:ext cx="7929618" cy="8617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The substitution of an inoffensive term (such as "passed away") for one considered offensively explicit ("died“)</a:t>
            </a:r>
          </a:p>
          <a:p>
            <a:endParaRPr lang="es-CO" dirty="0"/>
          </a:p>
        </p:txBody>
      </p:sp>
      <p:sp>
        <p:nvSpPr>
          <p:cNvPr id="6" name="5 CuadroTexto"/>
          <p:cNvSpPr txBox="1"/>
          <p:nvPr/>
        </p:nvSpPr>
        <p:spPr>
          <a:xfrm>
            <a:off x="785786" y="3786190"/>
            <a:ext cx="2000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Adult entertainment</a:t>
            </a:r>
            <a:endParaRPr lang="en-US" sz="1600" dirty="0">
              <a:latin typeface="Agency FB" pitchFamily="34" charset="0"/>
            </a:endParaRPr>
          </a:p>
        </p:txBody>
      </p:sp>
      <p:grpSp>
        <p:nvGrpSpPr>
          <p:cNvPr id="19" name="18 Grupo"/>
          <p:cNvGrpSpPr/>
          <p:nvPr/>
        </p:nvGrpSpPr>
        <p:grpSpPr>
          <a:xfrm>
            <a:off x="2428860" y="3786190"/>
            <a:ext cx="6000792" cy="338554"/>
            <a:chOff x="2428860" y="3786190"/>
            <a:chExt cx="6000792" cy="338554"/>
          </a:xfrm>
        </p:grpSpPr>
        <p:cxnSp>
          <p:nvCxnSpPr>
            <p:cNvPr id="11" name="10 Conector recto de flecha"/>
            <p:cNvCxnSpPr/>
            <p:nvPr/>
          </p:nvCxnSpPr>
          <p:spPr>
            <a:xfrm>
              <a:off x="2428860" y="4000504"/>
              <a:ext cx="22860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12 CuadroTexto"/>
            <p:cNvSpPr txBox="1"/>
            <p:nvPr/>
          </p:nvSpPr>
          <p:spPr>
            <a:xfrm>
              <a:off x="5000628" y="3786190"/>
              <a:ext cx="3429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gency FB" pitchFamily="34" charset="0"/>
                </a:rPr>
                <a:t>Pornography</a:t>
              </a:r>
              <a:endParaRPr lang="en-US" sz="1600" dirty="0">
                <a:latin typeface="Agency FB" pitchFamily="34" charset="0"/>
              </a:endParaRPr>
            </a:p>
          </p:txBody>
        </p:sp>
      </p:grpSp>
      <p:pic>
        <p:nvPicPr>
          <p:cNvPr id="14" name="13 Imagen" descr="compute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2285992"/>
            <a:ext cx="1428760" cy="1585924"/>
          </a:xfrm>
          <a:prstGeom prst="rect">
            <a:avLst/>
          </a:prstGeom>
        </p:spPr>
      </p:pic>
      <p:sp>
        <p:nvSpPr>
          <p:cNvPr id="15" name="14 CuadroTexto"/>
          <p:cNvSpPr txBox="1"/>
          <p:nvPr/>
        </p:nvSpPr>
        <p:spPr>
          <a:xfrm>
            <a:off x="785786" y="4500570"/>
            <a:ext cx="2857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Kick the bucket</a:t>
            </a:r>
            <a:endParaRPr lang="en-US" sz="1600" dirty="0">
              <a:latin typeface="Agency FB" pitchFamily="34" charset="0"/>
            </a:endParaRPr>
          </a:p>
        </p:txBody>
      </p:sp>
      <p:grpSp>
        <p:nvGrpSpPr>
          <p:cNvPr id="20" name="19 Grupo"/>
          <p:cNvGrpSpPr/>
          <p:nvPr/>
        </p:nvGrpSpPr>
        <p:grpSpPr>
          <a:xfrm>
            <a:off x="2500298" y="4500570"/>
            <a:ext cx="4143404" cy="338554"/>
            <a:chOff x="2500298" y="4500570"/>
            <a:chExt cx="4143404" cy="338554"/>
          </a:xfrm>
        </p:grpSpPr>
        <p:cxnSp>
          <p:nvCxnSpPr>
            <p:cNvPr id="16" name="15 Conector recto de flecha"/>
            <p:cNvCxnSpPr/>
            <p:nvPr/>
          </p:nvCxnSpPr>
          <p:spPr>
            <a:xfrm>
              <a:off x="2500298" y="4714884"/>
              <a:ext cx="22860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5000628" y="4500570"/>
              <a:ext cx="16430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gency FB" pitchFamily="34" charset="0"/>
                </a:rPr>
                <a:t>Pass away</a:t>
              </a:r>
              <a:endParaRPr lang="en-US" sz="1600" dirty="0">
                <a:latin typeface="Agency FB" pitchFamily="34" charset="0"/>
              </a:endParaRPr>
            </a:p>
          </p:txBody>
        </p:sp>
      </p:grpSp>
      <p:pic>
        <p:nvPicPr>
          <p:cNvPr id="18" name="17 Imagen" descr="di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72264" y="3714752"/>
            <a:ext cx="898067" cy="13334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build="allAtOnce" animBg="1"/>
      <p:bldP spid="6" grpId="0" build="allAtOnce"/>
      <p:bldP spid="15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285728"/>
            <a:ext cx="77724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CO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Match </a:t>
            </a:r>
            <a:endParaRPr lang="es-CO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2844" y="1571612"/>
            <a:ext cx="2143140" cy="489364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An escort service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a sanitation engineer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vertically challenged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Call of nature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Disabled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Batting for the other side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Lose your lunch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Comfort women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Bun in the oven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Armed intervention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Full bodied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Preowned 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Get it on </a:t>
            </a:r>
            <a:endParaRPr lang="en-US" sz="1600" dirty="0">
              <a:latin typeface="Agency FB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357950" y="1500174"/>
            <a:ext cx="2571800" cy="486287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A short person 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Having sexual intercourse with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War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Used or second hand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Pregnant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Obese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Prostitution ring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A garbage collector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Prostitute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The urge to urinate or defecate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Vomit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Handicapped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gency FB" pitchFamily="34" charset="0"/>
              </a:rPr>
              <a:t>Homosexual</a:t>
            </a:r>
            <a:endParaRPr lang="es-CO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857488" y="535782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Obese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2857488" y="1714488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Prostitution ring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857488" y="207167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 garbage collector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857488" y="2428868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 small person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857488" y="2857496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The urge to urinate or defecate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857488" y="3214686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Handicapped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857488" y="357187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Homosexual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857488" y="392906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Vomit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2857488" y="428625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Prostitute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2857488" y="464344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Pregnant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2857488" y="500063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War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857488" y="571501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Used or second hand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2857488" y="6072206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Have sexual intercourse with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build="allAtOnce" animBg="1"/>
      <p:bldP spid="8" grpId="0" build="allAtOnce" animBg="1"/>
      <p:bldP spid="20" grpId="0" build="allAtOnce"/>
      <p:bldP spid="9" grpId="0" build="allAtOnce"/>
      <p:bldP spid="11" grpId="0" build="allAtOnce"/>
      <p:bldP spid="12" grpId="0" build="allAtOnce"/>
      <p:bldP spid="13" grpId="0" build="allAtOnce"/>
      <p:bldP spid="14" grpId="0" build="allAtOnce"/>
      <p:bldP spid="15" grpId="0" build="allAtOnce"/>
      <p:bldP spid="16" grpId="0" build="allAtOnce"/>
      <p:bldP spid="17" grpId="0" build="allAtOnce"/>
      <p:bldP spid="18" grpId="0" build="allAtOnce"/>
      <p:bldP spid="19" grpId="0" build="allAtOnce"/>
      <p:bldP spid="21" grpId="0" build="allAtOnce"/>
      <p:bldP spid="22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214282" y="3286124"/>
            <a:ext cx="7758138" cy="63976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s-CO" dirty="0"/>
          </a:p>
        </p:txBody>
      </p:sp>
      <p:sp>
        <p:nvSpPr>
          <p:cNvPr id="8" name="7 CuadroTexto"/>
          <p:cNvSpPr txBox="1"/>
          <p:nvPr/>
        </p:nvSpPr>
        <p:spPr>
          <a:xfrm>
            <a:off x="642910" y="3286124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  </a:t>
            </a:r>
            <a:r>
              <a:rPr lang="en-US" sz="1600" dirty="0" smtClean="0">
                <a:latin typeface="Agency FB" pitchFamily="34" charset="0"/>
              </a:rPr>
              <a:t>You're so low down you need an umbrella to protect yourself from ant piss.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Hyperbole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4348" y="5643578"/>
            <a:ext cx="7358114" cy="8617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An extravagant statement; the use of exaggerated terms for the purpose of emphasis or heightened effect.</a:t>
            </a:r>
          </a:p>
          <a:p>
            <a:endParaRPr lang="es-CO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42910" y="1857364"/>
            <a:ext cx="7858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   Your mama's hair is so short she could stand on her head and her hair wouldn't touch the ground. . . .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42910" y="2571744"/>
            <a:ext cx="714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   Your father is so low he has to look up to tie his shoes.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14348" y="3929066"/>
            <a:ext cx="60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   My grandmother is so old that she personally knew Shakespeare!" </a:t>
            </a:r>
            <a:endParaRPr lang="en-US" sz="1600" dirty="0">
              <a:latin typeface="Agency FB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714348" y="4572008"/>
            <a:ext cx="6215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   My aunt is son fat that every time she turns around it's her birthday.</a:t>
            </a:r>
            <a:endParaRPr lang="en-US" sz="1600" dirty="0">
              <a:latin typeface="Agency FB" pitchFamily="34" charset="0"/>
            </a:endParaRPr>
          </a:p>
        </p:txBody>
      </p:sp>
      <p:pic>
        <p:nvPicPr>
          <p:cNvPr id="15" name="14 Imagen" descr="ol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11" y="2786058"/>
            <a:ext cx="1631925" cy="185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0" grpId="0" animBg="1"/>
      <p:bldP spid="11" grpId="0" build="allAtOnce" animBg="1"/>
      <p:bldP spid="12" grpId="0" build="allAtOnce"/>
      <p:bldP spid="14" grpId="0" build="allAtOnce"/>
      <p:bldP spid="9" grpId="0" build="allAtOnce"/>
      <p:bldP spid="1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14348" y="1500174"/>
            <a:ext cx="6900882" cy="571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>
                <a:latin typeface="Agency FB" pitchFamily="34" charset="0"/>
              </a:rPr>
              <a:t>"Gentlemen, you can't fight in here! This is the War Room”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Irony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2 Marcador de texto"/>
          <p:cNvSpPr>
            <a:spLocks noGrp="1"/>
          </p:cNvSpPr>
          <p:nvPr>
            <p:ph type="body" idx="1"/>
          </p:nvPr>
        </p:nvSpPr>
        <p:spPr>
          <a:xfrm>
            <a:off x="500034" y="5357826"/>
            <a:ext cx="7758138" cy="85725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Agency FB" pitchFamily="34" charset="0"/>
              </a:rPr>
              <a:t>Definition:</a:t>
            </a:r>
          </a:p>
          <a:p>
            <a:r>
              <a:rPr lang="en-US" sz="1600" b="0" dirty="0" smtClean="0">
                <a:solidFill>
                  <a:schemeClr val="tx1"/>
                </a:solidFill>
                <a:latin typeface="Agency FB" pitchFamily="34" charset="0"/>
              </a:rPr>
              <a:t>The use of words to convey the opposite of their literal meaning. A statement or situation where the meaning is contradicted by the appearance or presentation of the idea.</a:t>
            </a:r>
            <a:endParaRPr lang="es-CO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14348" y="2000240"/>
            <a:ext cx="7786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"Math was my worst subject because I could never persuade the teacher that my answers were meant </a:t>
            </a:r>
            <a:r>
              <a:rPr lang="en-US" sz="1600" b="1" dirty="0" smtClean="0">
                <a:latin typeface="Agency FB" pitchFamily="34" charset="0"/>
              </a:rPr>
              <a:t>ironically</a:t>
            </a:r>
            <a:r>
              <a:rPr lang="en-US" sz="1600" dirty="0" smtClean="0">
                <a:latin typeface="Agency FB" pitchFamily="34" charset="0"/>
              </a:rPr>
              <a:t>."</a:t>
            </a:r>
            <a:endParaRPr lang="en-US" sz="1600" dirty="0">
              <a:latin typeface="Agency FB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429388" y="6242447"/>
            <a:ext cx="22860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Adjective: </a:t>
            </a:r>
            <a:r>
              <a:rPr lang="en-US" sz="1600" b="1" i="1" dirty="0" smtClean="0">
                <a:latin typeface="Agency FB" pitchFamily="34" charset="0"/>
              </a:rPr>
              <a:t>ironical</a:t>
            </a:r>
          </a:p>
          <a:p>
            <a:endParaRPr lang="es-CO" dirty="0"/>
          </a:p>
        </p:txBody>
      </p:sp>
      <p:grpSp>
        <p:nvGrpSpPr>
          <p:cNvPr id="11" name="10 Grupo"/>
          <p:cNvGrpSpPr/>
          <p:nvPr/>
        </p:nvGrpSpPr>
        <p:grpSpPr>
          <a:xfrm>
            <a:off x="285720" y="2714620"/>
            <a:ext cx="8335548" cy="2536410"/>
            <a:chOff x="285720" y="2714620"/>
            <a:chExt cx="8335548" cy="2536410"/>
          </a:xfrm>
        </p:grpSpPr>
        <p:sp>
          <p:nvSpPr>
            <p:cNvPr id="5" name="4 CuadroTexto"/>
            <p:cNvSpPr txBox="1"/>
            <p:nvPr/>
          </p:nvSpPr>
          <p:spPr>
            <a:xfrm>
              <a:off x="285720" y="2714620"/>
              <a:ext cx="7929618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rgbClr val="002060"/>
                  </a:solidFill>
                </a:rPr>
                <a:t>Woman:</a:t>
              </a:r>
              <a:r>
                <a:rPr lang="en-US" b="1" dirty="0" smtClean="0">
                  <a:solidFill>
                    <a:srgbClr val="002060"/>
                  </a:solidFill>
                </a:rPr>
                <a:t>     </a:t>
              </a:r>
              <a:r>
                <a:rPr lang="en-US" dirty="0" smtClean="0"/>
                <a:t>I started riding these trains in the forties. Those days a man would give up his seat 	 for a woman. Now we're liberated and we have to stand.</a:t>
              </a:r>
              <a:br>
                <a:rPr lang="en-US" dirty="0" smtClean="0"/>
              </a:br>
              <a:r>
                <a:rPr lang="en-US" b="1" i="1" dirty="0" smtClean="0">
                  <a:solidFill>
                    <a:srgbClr val="002060"/>
                  </a:solidFill>
                </a:rPr>
                <a:t>Elaine:</a:t>
              </a:r>
              <a:r>
                <a:rPr lang="en-US" b="1" dirty="0" smtClean="0">
                  <a:solidFill>
                    <a:srgbClr val="002060"/>
                  </a:solidFill>
                </a:rPr>
                <a:t>       </a:t>
              </a:r>
              <a:r>
                <a:rPr lang="en-US" dirty="0" smtClean="0"/>
                <a:t>It's </a:t>
              </a:r>
              <a:r>
                <a:rPr lang="en-US" b="1" dirty="0" smtClean="0"/>
                <a:t>ironic</a:t>
              </a:r>
              <a:r>
                <a:rPr lang="en-US" dirty="0" smtClean="0"/>
                <a:t>.</a:t>
              </a:r>
              <a:br>
                <a:rPr lang="en-US" dirty="0" smtClean="0"/>
              </a:br>
              <a:r>
                <a:rPr lang="en-US" b="1" i="1" dirty="0" smtClean="0">
                  <a:solidFill>
                    <a:srgbClr val="002060"/>
                  </a:solidFill>
                </a:rPr>
                <a:t>Woman:</a:t>
              </a:r>
              <a:r>
                <a:rPr lang="en-US" b="1" dirty="0" smtClean="0">
                  <a:solidFill>
                    <a:srgbClr val="002060"/>
                  </a:solidFill>
                </a:rPr>
                <a:t>     </a:t>
              </a:r>
              <a:r>
                <a:rPr lang="en-US" dirty="0" smtClean="0"/>
                <a:t>What's ironic?</a:t>
              </a:r>
              <a:br>
                <a:rPr lang="en-US" dirty="0" smtClean="0"/>
              </a:br>
              <a:r>
                <a:rPr lang="en-US" b="1" i="1" dirty="0" smtClean="0">
                  <a:solidFill>
                    <a:srgbClr val="002060"/>
                  </a:solidFill>
                </a:rPr>
                <a:t>Elaine:</a:t>
              </a:r>
              <a:r>
                <a:rPr lang="en-US" b="1" dirty="0" smtClean="0">
                  <a:solidFill>
                    <a:srgbClr val="002060"/>
                  </a:solidFill>
                </a:rPr>
                <a:t>       </a:t>
              </a:r>
              <a:r>
                <a:rPr lang="en-US" dirty="0" smtClean="0"/>
                <a:t>This, that we've come all this way, we have made all this progress, but you know 	  we've lost the little things, the niceties.</a:t>
              </a:r>
              <a:br>
                <a:rPr lang="en-US" dirty="0" smtClean="0"/>
              </a:br>
              <a:r>
                <a:rPr lang="en-US" b="1" i="1" dirty="0" smtClean="0">
                  <a:solidFill>
                    <a:srgbClr val="002060"/>
                  </a:solidFill>
                </a:rPr>
                <a:t>Woman:</a:t>
              </a:r>
              <a:r>
                <a:rPr lang="en-US" b="1" dirty="0" smtClean="0">
                  <a:solidFill>
                    <a:srgbClr val="002060"/>
                  </a:solidFill>
                </a:rPr>
                <a:t>      </a:t>
              </a:r>
              <a:r>
                <a:rPr lang="en-US" dirty="0" smtClean="0"/>
                <a:t>No, I mean what does </a:t>
              </a:r>
              <a:r>
                <a:rPr lang="en-US" i="1" dirty="0" smtClean="0"/>
                <a:t>ironic</a:t>
              </a:r>
              <a:r>
                <a:rPr lang="en-US" dirty="0" smtClean="0"/>
                <a:t> mean?</a:t>
              </a:r>
              <a:br>
                <a:rPr lang="en-US" dirty="0" smtClean="0"/>
              </a:br>
              <a:r>
                <a:rPr lang="en-US" b="1" i="1" dirty="0" smtClean="0">
                  <a:solidFill>
                    <a:srgbClr val="002060"/>
                  </a:solidFill>
                </a:rPr>
                <a:t>Elaine:</a:t>
              </a:r>
              <a:r>
                <a:rPr lang="en-US" b="1" dirty="0" smtClean="0">
                  <a:solidFill>
                    <a:srgbClr val="002060"/>
                  </a:solidFill>
                </a:rPr>
                <a:t>       </a:t>
              </a:r>
              <a:r>
                <a:rPr lang="en-US" dirty="0" smtClean="0"/>
                <a:t>Oh.</a:t>
              </a:r>
              <a:endParaRPr lang="en-US" dirty="0"/>
            </a:p>
          </p:txBody>
        </p:sp>
        <p:pic>
          <p:nvPicPr>
            <p:cNvPr id="10" name="9 Imagen" descr="irony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15206" y="4071942"/>
              <a:ext cx="1406062" cy="1179088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 animBg="1"/>
      <p:bldP spid="8" grpId="0" build="allAtOnce" animBg="1"/>
      <p:bldP spid="7" grpId="0" build="allAtOnce"/>
      <p:bldP spid="9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2910" y="1785926"/>
            <a:ext cx="3733800" cy="1571636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>
                <a:latin typeface="Agency FB" pitchFamily="34" charset="0"/>
              </a:rPr>
              <a:t>A figure of speech in which one word or phrase is substituted for another with which it is closely associated; also, the rhetorical strategy of describing something indirectly by referring to things around it.</a:t>
            </a:r>
            <a:endParaRPr lang="es-CO" sz="1800" dirty="0">
              <a:latin typeface="Agency FB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Metonymy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28662" y="350043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Crown </a:t>
            </a:r>
            <a:r>
              <a:rPr lang="en-US" dirty="0" smtClean="0"/>
              <a:t>               for                     </a:t>
            </a:r>
            <a:r>
              <a:rPr lang="en-US" b="1" dirty="0" smtClean="0"/>
              <a:t> Royalty</a:t>
            </a:r>
            <a:endParaRPr lang="en-US" b="1" dirty="0"/>
          </a:p>
        </p:txBody>
      </p:sp>
      <p:pic>
        <p:nvPicPr>
          <p:cNvPr id="8" name="7 Imagen" descr="royalty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3929066"/>
            <a:ext cx="1071570" cy="947927"/>
          </a:xfrm>
          <a:prstGeom prst="rect">
            <a:avLst/>
          </a:prstGeom>
        </p:spPr>
      </p:pic>
      <p:pic>
        <p:nvPicPr>
          <p:cNvPr id="11" name="10 Marcador de contenido" descr="corona.gif"/>
          <p:cNvPicPr>
            <a:picLocks noGrp="1" noChangeAspect="1"/>
          </p:cNvPicPr>
          <p:nvPr>
            <p:ph sz="half" idx="4"/>
          </p:nvPr>
        </p:nvPicPr>
        <p:blipFill>
          <a:blip r:embed="rId3" cstate="print"/>
          <a:stretch>
            <a:fillRect/>
          </a:stretch>
        </p:blipFill>
        <p:spPr>
          <a:xfrm>
            <a:off x="928662" y="4000504"/>
            <a:ext cx="1071570" cy="744741"/>
          </a:xfrm>
        </p:spPr>
      </p:pic>
      <p:sp>
        <p:nvSpPr>
          <p:cNvPr id="12" name="11 CuadroTexto"/>
          <p:cNvSpPr txBox="1"/>
          <p:nvPr/>
        </p:nvSpPr>
        <p:spPr>
          <a:xfrm>
            <a:off x="857224" y="5000636"/>
            <a:ext cx="378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   </a:t>
            </a:r>
            <a:r>
              <a:rPr lang="en-US" sz="1600" b="1" dirty="0" smtClean="0">
                <a:latin typeface="Agency FB" pitchFamily="34" charset="0"/>
              </a:rPr>
              <a:t>The White House </a:t>
            </a:r>
            <a:r>
              <a:rPr lang="en-US" sz="1600" dirty="0" smtClean="0">
                <a:latin typeface="Agency FB" pitchFamily="34" charset="0"/>
              </a:rPr>
              <a:t>asked the television networks for air time on Monday night</a:t>
            </a:r>
            <a:endParaRPr lang="en-US" sz="1600" dirty="0">
              <a:latin typeface="Agency FB" pitchFamily="34" charset="0"/>
            </a:endParaRPr>
          </a:p>
        </p:txBody>
      </p:sp>
      <p:sp>
        <p:nvSpPr>
          <p:cNvPr id="13" name="2 Marcador de texto"/>
          <p:cNvSpPr>
            <a:spLocks noGrp="1"/>
          </p:cNvSpPr>
          <p:nvPr>
            <p:ph type="body" idx="1"/>
          </p:nvPr>
        </p:nvSpPr>
        <p:spPr>
          <a:xfrm>
            <a:off x="714348" y="5715016"/>
            <a:ext cx="7758138" cy="85725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Agency FB" pitchFamily="34" charset="0"/>
              </a:rPr>
              <a:t>Definition:</a:t>
            </a:r>
          </a:p>
          <a:p>
            <a:pPr algn="just"/>
            <a:r>
              <a:rPr lang="en-US" sz="1600" b="0" dirty="0" smtClean="0">
                <a:solidFill>
                  <a:srgbClr val="002060"/>
                </a:solidFill>
                <a:latin typeface="Agency FB" pitchFamily="34" charset="0"/>
              </a:rPr>
              <a:t>It is a rhetorical strategy of describing something indirectly by referring to things around it, such as describing someone's clothing to characterize the individual</a:t>
            </a:r>
            <a:endParaRPr lang="es-CO" sz="1600" b="0" dirty="0">
              <a:solidFill>
                <a:srgbClr val="002060"/>
              </a:solidFill>
              <a:latin typeface="Agency FB" pitchFamily="34" charset="0"/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5214942" y="1857364"/>
            <a:ext cx="3071834" cy="2309829"/>
            <a:chOff x="5214942" y="1857364"/>
            <a:chExt cx="3071834" cy="2309829"/>
          </a:xfrm>
        </p:grpSpPr>
        <p:sp>
          <p:nvSpPr>
            <p:cNvPr id="14" name="13 CuadroTexto"/>
            <p:cNvSpPr txBox="1"/>
            <p:nvPr/>
          </p:nvSpPr>
          <p:spPr>
            <a:xfrm>
              <a:off x="5214942" y="1857364"/>
              <a:ext cx="307183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600" dirty="0" smtClean="0">
                  <a:latin typeface="Agency FB" pitchFamily="34" charset="0"/>
                </a:rPr>
                <a:t>"I stopped at a bar and had a couple of double </a:t>
              </a:r>
              <a:r>
                <a:rPr lang="en-US" sz="1600" b="1" dirty="0" smtClean="0">
                  <a:latin typeface="Agency FB" pitchFamily="34" charset="0"/>
                </a:rPr>
                <a:t>Scotches</a:t>
              </a:r>
              <a:r>
                <a:rPr lang="en-US" sz="1600" dirty="0" smtClean="0">
                  <a:latin typeface="Agency FB" pitchFamily="34" charset="0"/>
                </a:rPr>
                <a:t>. They didn't do me any good. All they did was make me think of Silver Wig, and I never saw her again."</a:t>
              </a:r>
              <a:endParaRPr lang="en-US" sz="1600" dirty="0">
                <a:latin typeface="Agency FB" pitchFamily="34" charset="0"/>
              </a:endParaRPr>
            </a:p>
          </p:txBody>
        </p:sp>
        <p:pic>
          <p:nvPicPr>
            <p:cNvPr id="15" name="14 Imagen" descr="scotch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57884" y="2928934"/>
              <a:ext cx="1857388" cy="1238259"/>
            </a:xfrm>
            <a:prstGeom prst="rect">
              <a:avLst/>
            </a:prstGeom>
          </p:spPr>
        </p:pic>
      </p:grpSp>
      <p:sp>
        <p:nvSpPr>
          <p:cNvPr id="16" name="15 CuadroTexto"/>
          <p:cNvSpPr txBox="1"/>
          <p:nvPr/>
        </p:nvSpPr>
        <p:spPr>
          <a:xfrm>
            <a:off x="5500694" y="5000636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latin typeface="Agency FB" pitchFamily="34" charset="0"/>
              </a:rPr>
              <a:t>"</a:t>
            </a:r>
            <a:r>
              <a:rPr lang="en-US" sz="1600" b="1" dirty="0" smtClean="0">
                <a:latin typeface="Agency FB" pitchFamily="34" charset="0"/>
              </a:rPr>
              <a:t>The House </a:t>
            </a:r>
            <a:r>
              <a:rPr lang="en-US" sz="1600" dirty="0" smtClean="0">
                <a:latin typeface="Agency FB" pitchFamily="34" charset="0"/>
              </a:rPr>
              <a:t>was called to order," meaning the members in the House.</a:t>
            </a:r>
            <a:endParaRPr lang="en-US" sz="1600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9" grpId="0" animBg="1"/>
      <p:bldP spid="5" grpId="0" build="allAtOnce"/>
      <p:bldP spid="12" grpId="0" build="allAtOnce"/>
      <p:bldP spid="13" grpId="0" build="allAtOnce" animBg="1"/>
      <p:bldP spid="16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929190" y="3929066"/>
            <a:ext cx="3586162" cy="135732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1900" dirty="0" smtClean="0">
                <a:latin typeface="Agency FB" pitchFamily="34" charset="0"/>
              </a:rPr>
              <a:t>"</a:t>
            </a:r>
            <a:r>
              <a:rPr lang="en-US" sz="1900" b="1" dirty="0" smtClean="0">
                <a:latin typeface="Agency FB" pitchFamily="34" charset="0"/>
              </a:rPr>
              <a:t>Onomatopoeia</a:t>
            </a:r>
            <a:r>
              <a:rPr lang="en-US" sz="1900" dirty="0" smtClean="0">
                <a:latin typeface="Agency FB" pitchFamily="34" charset="0"/>
              </a:rPr>
              <a:t> every time I see </a:t>
            </a:r>
            <a:r>
              <a:rPr lang="en-US" sz="1900" b="1" dirty="0" smtClean="0">
                <a:latin typeface="Agency FB" pitchFamily="34" charset="0"/>
              </a:rPr>
              <a:t>ya</a:t>
            </a:r>
            <a:r>
              <a:rPr lang="en-US" sz="1900" dirty="0" smtClean="0">
                <a:latin typeface="Agency FB" pitchFamily="34" charset="0"/>
              </a:rPr>
              <a:t/>
            </a:r>
            <a:br>
              <a:rPr lang="en-US" sz="1900" dirty="0" smtClean="0">
                <a:latin typeface="Agency FB" pitchFamily="34" charset="0"/>
              </a:rPr>
            </a:br>
            <a:r>
              <a:rPr lang="en-US" sz="1900" dirty="0" smtClean="0">
                <a:latin typeface="Agency FB" pitchFamily="34" charset="0"/>
              </a:rPr>
              <a:t>My senses tell me </a:t>
            </a:r>
            <a:r>
              <a:rPr lang="en-US" sz="1900" b="1" dirty="0" smtClean="0">
                <a:latin typeface="Agency FB" pitchFamily="34" charset="0"/>
              </a:rPr>
              <a:t>hubba</a:t>
            </a:r>
            <a:r>
              <a:rPr lang="en-US" sz="1900" dirty="0" smtClean="0">
                <a:latin typeface="Agency FB" pitchFamily="34" charset="0"/>
              </a:rPr>
              <a:t/>
            </a:r>
            <a:br>
              <a:rPr lang="en-US" sz="1900" dirty="0" smtClean="0">
                <a:latin typeface="Agency FB" pitchFamily="34" charset="0"/>
              </a:rPr>
            </a:br>
            <a:r>
              <a:rPr lang="en-US" sz="1900" dirty="0" smtClean="0">
                <a:latin typeface="Agency FB" pitchFamily="34" charset="0"/>
              </a:rPr>
              <a:t>And I just can't disagree.</a:t>
            </a:r>
            <a:br>
              <a:rPr lang="en-US" sz="1900" dirty="0" smtClean="0">
                <a:latin typeface="Agency FB" pitchFamily="34" charset="0"/>
              </a:rPr>
            </a:br>
            <a:r>
              <a:rPr lang="en-US" sz="1900" dirty="0" smtClean="0">
                <a:latin typeface="Agency FB" pitchFamily="34" charset="0"/>
              </a:rPr>
              <a:t>I get a feeling in my heart that I can't describe. . . .</a:t>
            </a:r>
            <a:endParaRPr lang="es-CO" sz="1900" dirty="0">
              <a:latin typeface="Agency FB" pitchFamily="34" charset="0"/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Onomatopoeia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42910" y="5715016"/>
            <a:ext cx="7786742" cy="8617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The use of words that imitate the sounds associated with the objects or actions they refer to.</a:t>
            </a:r>
          </a:p>
          <a:p>
            <a:endParaRPr lang="es-CO" dirty="0"/>
          </a:p>
        </p:txBody>
      </p:sp>
      <p:grpSp>
        <p:nvGrpSpPr>
          <p:cNvPr id="9" name="8 Grupo"/>
          <p:cNvGrpSpPr/>
          <p:nvPr/>
        </p:nvGrpSpPr>
        <p:grpSpPr>
          <a:xfrm>
            <a:off x="642910" y="1500174"/>
            <a:ext cx="4000528" cy="1502239"/>
            <a:chOff x="714348" y="1785926"/>
            <a:chExt cx="4000528" cy="1502239"/>
          </a:xfrm>
        </p:grpSpPr>
        <p:sp>
          <p:nvSpPr>
            <p:cNvPr id="7" name="6 CuadroTexto"/>
            <p:cNvSpPr txBox="1"/>
            <p:nvPr/>
          </p:nvSpPr>
          <p:spPr>
            <a:xfrm>
              <a:off x="714348" y="1785926"/>
              <a:ext cx="40005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gency FB" pitchFamily="34" charset="0"/>
                </a:rPr>
                <a:t>"I'm getting married in the morning!</a:t>
              </a:r>
              <a:br>
                <a:rPr lang="en-US" sz="1600" dirty="0" smtClean="0">
                  <a:latin typeface="Agency FB" pitchFamily="34" charset="0"/>
                </a:rPr>
              </a:br>
              <a:r>
                <a:rPr lang="en-US" sz="1600" b="1" i="1" dirty="0" smtClean="0">
                  <a:latin typeface="Agency FB" pitchFamily="34" charset="0"/>
                </a:rPr>
                <a:t>Ding dong</a:t>
              </a:r>
              <a:r>
                <a:rPr lang="en-US" sz="1600" i="1" dirty="0" smtClean="0">
                  <a:latin typeface="Agency FB" pitchFamily="34" charset="0"/>
                </a:rPr>
                <a:t>!</a:t>
              </a:r>
              <a:r>
                <a:rPr lang="en-US" sz="1600" dirty="0" smtClean="0">
                  <a:latin typeface="Agency FB" pitchFamily="34" charset="0"/>
                </a:rPr>
                <a:t> the bells are gonna chime."</a:t>
              </a:r>
              <a:endParaRPr lang="en-US" sz="1600" dirty="0">
                <a:latin typeface="Agency FB" pitchFamily="34" charset="0"/>
              </a:endParaRPr>
            </a:p>
          </p:txBody>
        </p:sp>
        <p:pic>
          <p:nvPicPr>
            <p:cNvPr id="8" name="7 Imagen" descr="bells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00100" y="2357430"/>
              <a:ext cx="1428760" cy="930735"/>
            </a:xfrm>
            <a:prstGeom prst="rect">
              <a:avLst/>
            </a:prstGeom>
          </p:spPr>
        </p:pic>
      </p:grpSp>
      <p:grpSp>
        <p:nvGrpSpPr>
          <p:cNvPr id="13" name="12 Grupo"/>
          <p:cNvGrpSpPr/>
          <p:nvPr/>
        </p:nvGrpSpPr>
        <p:grpSpPr>
          <a:xfrm>
            <a:off x="500034" y="3143248"/>
            <a:ext cx="3714776" cy="1491268"/>
            <a:chOff x="4643438" y="1857364"/>
            <a:chExt cx="3714776" cy="1491268"/>
          </a:xfrm>
        </p:grpSpPr>
        <p:sp>
          <p:nvSpPr>
            <p:cNvPr id="11" name="10 CuadroTexto"/>
            <p:cNvSpPr txBox="1"/>
            <p:nvPr/>
          </p:nvSpPr>
          <p:spPr>
            <a:xfrm>
              <a:off x="4643438" y="1857364"/>
              <a:ext cx="37147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gency FB" pitchFamily="34" charset="0"/>
                </a:rPr>
                <a:t>"</a:t>
              </a:r>
              <a:r>
                <a:rPr lang="en-US" sz="1600" i="1" dirty="0" smtClean="0">
                  <a:latin typeface="Agency FB" pitchFamily="34" charset="0"/>
                </a:rPr>
                <a:t>Plop, plop, fizz, fizz</a:t>
              </a:r>
              <a:r>
                <a:rPr lang="en-US" sz="1600" dirty="0" smtClean="0">
                  <a:latin typeface="Agency FB" pitchFamily="34" charset="0"/>
                </a:rPr>
                <a:t>, oh what a relief it is."</a:t>
              </a:r>
              <a:br>
                <a:rPr lang="en-US" sz="1600" dirty="0" smtClean="0">
                  <a:latin typeface="Agency FB" pitchFamily="34" charset="0"/>
                </a:rPr>
              </a:br>
              <a:r>
                <a:rPr lang="en-US" sz="1600" dirty="0" smtClean="0">
                  <a:latin typeface="Agency FB" pitchFamily="34" charset="0"/>
                </a:rPr>
                <a:t>(slogan of Alka Seltzer, U.S.)</a:t>
              </a:r>
              <a:endParaRPr lang="en-US" sz="1600" dirty="0">
                <a:latin typeface="Agency FB" pitchFamily="34" charset="0"/>
              </a:endParaRPr>
            </a:p>
          </p:txBody>
        </p:sp>
        <p:pic>
          <p:nvPicPr>
            <p:cNvPr id="12" name="11 Imagen" descr="alka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14942" y="2500306"/>
              <a:ext cx="1357322" cy="848326"/>
            </a:xfrm>
            <a:prstGeom prst="rect">
              <a:avLst/>
            </a:prstGeom>
          </p:spPr>
        </p:pic>
      </p:grpSp>
      <p:sp>
        <p:nvSpPr>
          <p:cNvPr id="14" name="13 CuadroTexto"/>
          <p:cNvSpPr txBox="1"/>
          <p:nvPr/>
        </p:nvSpPr>
        <p:spPr>
          <a:xfrm>
            <a:off x="714348" y="4500570"/>
            <a:ext cx="34290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>
                <a:latin typeface="Agency FB" pitchFamily="34" charset="0"/>
              </a:rPr>
              <a:t>"</a:t>
            </a:r>
            <a:r>
              <a:rPr lang="en-US" sz="1600" b="1" i="1" dirty="0" smtClean="0">
                <a:latin typeface="Agency FB" pitchFamily="34" charset="0"/>
              </a:rPr>
              <a:t>Bang!</a:t>
            </a:r>
            <a:r>
              <a:rPr lang="en-US" sz="1600" b="1" dirty="0" smtClean="0">
                <a:latin typeface="Agency FB" pitchFamily="34" charset="0"/>
              </a:rPr>
              <a:t>  </a:t>
            </a:r>
            <a:r>
              <a:rPr lang="en-US" sz="1600" dirty="0" smtClean="0">
                <a:latin typeface="Agency FB" pitchFamily="34" charset="0"/>
              </a:rPr>
              <a:t>went the pistol,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b="1" i="1" dirty="0" smtClean="0">
                <a:latin typeface="Agency FB" pitchFamily="34" charset="0"/>
              </a:rPr>
              <a:t>Crash!</a:t>
            </a:r>
            <a:r>
              <a:rPr lang="en-US" sz="1600" b="1" dirty="0" smtClean="0">
                <a:latin typeface="Agency FB" pitchFamily="34" charset="0"/>
              </a:rPr>
              <a:t>  </a:t>
            </a:r>
            <a:r>
              <a:rPr lang="en-US" sz="1600" dirty="0" smtClean="0">
                <a:latin typeface="Agency FB" pitchFamily="34" charset="0"/>
              </a:rPr>
              <a:t>went the window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b="1" i="1" dirty="0" smtClean="0">
                <a:latin typeface="Agency FB" pitchFamily="34" charset="0"/>
              </a:rPr>
              <a:t>Ouch!</a:t>
            </a:r>
            <a:r>
              <a:rPr lang="en-US" sz="1600" b="1" dirty="0" smtClean="0">
                <a:latin typeface="Agency FB" pitchFamily="34" charset="0"/>
              </a:rPr>
              <a:t>  </a:t>
            </a:r>
            <a:r>
              <a:rPr lang="en-US" sz="1600" dirty="0" smtClean="0">
                <a:latin typeface="Agency FB" pitchFamily="34" charset="0"/>
              </a:rPr>
              <a:t>went the son of a gun.</a:t>
            </a:r>
            <a:endParaRPr lang="en-US" sz="1600" dirty="0">
              <a:latin typeface="Agency FB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286380" y="1857364"/>
            <a:ext cx="2571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"It went </a:t>
            </a:r>
            <a:r>
              <a:rPr lang="en-US" sz="1600" b="1" i="1" dirty="0" smtClean="0">
                <a:latin typeface="Agency FB" pitchFamily="34" charset="0"/>
              </a:rPr>
              <a:t>zip</a:t>
            </a:r>
            <a:r>
              <a:rPr lang="en-US" sz="1600" b="1" dirty="0" smtClean="0">
                <a:latin typeface="Agency FB" pitchFamily="34" charset="0"/>
              </a:rPr>
              <a:t> </a:t>
            </a:r>
            <a:r>
              <a:rPr lang="en-US" sz="1600" dirty="0" smtClean="0">
                <a:latin typeface="Agency FB" pitchFamily="34" charset="0"/>
              </a:rPr>
              <a:t>when it moved and </a:t>
            </a:r>
            <a:r>
              <a:rPr lang="en-US" sz="1600" b="1" i="1" dirty="0" smtClean="0">
                <a:latin typeface="Agency FB" pitchFamily="34" charset="0"/>
              </a:rPr>
              <a:t>bop</a:t>
            </a:r>
            <a:r>
              <a:rPr lang="en-US" sz="1600" dirty="0" smtClean="0">
                <a:latin typeface="Agency FB" pitchFamily="34" charset="0"/>
              </a:rPr>
              <a:t> when it stopped,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And </a:t>
            </a:r>
            <a:r>
              <a:rPr lang="en-US" sz="1600" b="1" i="1" dirty="0" smtClean="0">
                <a:latin typeface="Agency FB" pitchFamily="34" charset="0"/>
              </a:rPr>
              <a:t>whirr</a:t>
            </a:r>
            <a:r>
              <a:rPr lang="en-US" sz="1600" dirty="0" smtClean="0">
                <a:latin typeface="Agency FB" pitchFamily="34" charset="0"/>
              </a:rPr>
              <a:t> when it stood still.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I never knew just what it was and I guess I never will."</a:t>
            </a:r>
            <a:endParaRPr lang="en-US" sz="1600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animBg="1"/>
      <p:bldP spid="6" grpId="0" build="allAtOnce" animBg="1"/>
      <p:bldP spid="14" grpId="0" build="allAtOnce"/>
      <p:bldP spid="15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Oxymoron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57224" y="5996226"/>
            <a:ext cx="750099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A figure of speech in which incongruous or contradictory terms appear side by side.</a:t>
            </a:r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1000100" y="1643050"/>
            <a:ext cx="6572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"We have to believe in free will. We have no choice."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  (Isaac Bashevis Singer)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00100" y="2500306"/>
            <a:ext cx="62865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"Health food makes me sick."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  (Calvin Trillin)</a:t>
            </a:r>
          </a:p>
          <a:p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1000100" y="3214686"/>
            <a:ext cx="72152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"I hate intolerant people."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  (Gloria Steinem)</a:t>
            </a:r>
          </a:p>
          <a:p>
            <a:endParaRPr lang="es-CO" dirty="0"/>
          </a:p>
        </p:txBody>
      </p:sp>
      <p:sp>
        <p:nvSpPr>
          <p:cNvPr id="10" name="9 CuadroTexto"/>
          <p:cNvSpPr txBox="1"/>
          <p:nvPr/>
        </p:nvSpPr>
        <p:spPr>
          <a:xfrm>
            <a:off x="1000100" y="3929066"/>
            <a:ext cx="72866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"The best cure for insomnia is to get a lot of sleep."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 (W.C. Fields)</a:t>
            </a:r>
          </a:p>
          <a:p>
            <a:endParaRPr lang="es-CO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000100" y="4714884"/>
            <a:ext cx="67151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gency FB" pitchFamily="34" charset="0"/>
              </a:rPr>
              <a:t>  </a:t>
            </a:r>
            <a:r>
              <a:rPr lang="en-US" sz="1600" dirty="0" smtClean="0">
                <a:latin typeface="Agency FB" pitchFamily="34" charset="0"/>
              </a:rPr>
              <a:t>"How is it possible to have a </a:t>
            </a:r>
            <a:r>
              <a:rPr lang="en-US" sz="1600" i="1" dirty="0" smtClean="0">
                <a:latin typeface="Agency FB" pitchFamily="34" charset="0"/>
              </a:rPr>
              <a:t>civil</a:t>
            </a:r>
            <a:r>
              <a:rPr lang="en-US" sz="1600" dirty="0" smtClean="0">
                <a:latin typeface="Agency FB" pitchFamily="34" charset="0"/>
              </a:rPr>
              <a:t> war?"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 (George Carlin) </a:t>
            </a:r>
            <a:endParaRPr lang="es-CO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000100" y="5500702"/>
            <a:ext cx="514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Always remember you're unique...just like everyone else! </a:t>
            </a:r>
            <a:endParaRPr lang="en-US" sz="1600" dirty="0">
              <a:latin typeface="Agency FB" pitchFamily="34" charset="0"/>
            </a:endParaRPr>
          </a:p>
        </p:txBody>
      </p:sp>
      <p:pic>
        <p:nvPicPr>
          <p:cNvPr id="14" name="13 Imagen" descr="oxymor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1785926"/>
            <a:ext cx="3071834" cy="36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allAtOnce" animBg="1"/>
      <p:bldP spid="7" grpId="0" build="allAtOnce"/>
      <p:bldP spid="8" grpId="0" build="allAtOnce"/>
      <p:bldP spid="9" grpId="0" build="allAtOnce"/>
      <p:bldP spid="10" grpId="0" build="allAtOnce"/>
      <p:bldP spid="12" grpId="0" build="allAtOnce"/>
      <p:bldP spid="11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28662" y="1428736"/>
            <a:ext cx="7772400" cy="200026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6400" dirty="0" smtClean="0">
                <a:latin typeface="Agency FB" pitchFamily="34" charset="0"/>
              </a:rPr>
              <a:t>The wind stood up and gave a shout.</a:t>
            </a:r>
            <a:br>
              <a:rPr lang="en-US" sz="6400" dirty="0" smtClean="0">
                <a:latin typeface="Agency FB" pitchFamily="34" charset="0"/>
              </a:rPr>
            </a:br>
            <a:r>
              <a:rPr lang="en-US" sz="6400" dirty="0" smtClean="0">
                <a:latin typeface="Agency FB" pitchFamily="34" charset="0"/>
              </a:rPr>
              <a:t>He whistled on his fingers and</a:t>
            </a:r>
            <a:br>
              <a:rPr lang="en-US" sz="6400" dirty="0" smtClean="0">
                <a:latin typeface="Agency FB" pitchFamily="34" charset="0"/>
              </a:rPr>
            </a:br>
            <a:r>
              <a:rPr lang="en-US" sz="6400" dirty="0" smtClean="0">
                <a:latin typeface="Agency FB" pitchFamily="34" charset="0"/>
              </a:rPr>
              <a:t/>
            </a:r>
            <a:br>
              <a:rPr lang="en-US" sz="6400" dirty="0" smtClean="0">
                <a:latin typeface="Agency FB" pitchFamily="34" charset="0"/>
              </a:rPr>
            </a:br>
            <a:r>
              <a:rPr lang="en-US" sz="6400" dirty="0" smtClean="0">
                <a:latin typeface="Agency FB" pitchFamily="34" charset="0"/>
              </a:rPr>
              <a:t>Kicked the withered leaves about</a:t>
            </a:r>
            <a:br>
              <a:rPr lang="en-US" sz="6400" dirty="0" smtClean="0">
                <a:latin typeface="Agency FB" pitchFamily="34" charset="0"/>
              </a:rPr>
            </a:br>
            <a:r>
              <a:rPr lang="en-US" sz="6400" dirty="0" smtClean="0">
                <a:latin typeface="Agency FB" pitchFamily="34" charset="0"/>
              </a:rPr>
              <a:t>And thumped the branches with his hand</a:t>
            </a:r>
            <a:br>
              <a:rPr lang="en-US" sz="6400" dirty="0" smtClean="0">
                <a:latin typeface="Agency FB" pitchFamily="34" charset="0"/>
              </a:rPr>
            </a:br>
            <a:r>
              <a:rPr lang="en-US" sz="6400" dirty="0" smtClean="0">
                <a:latin typeface="Agency FB" pitchFamily="34" charset="0"/>
              </a:rPr>
              <a:t/>
            </a:r>
            <a:br>
              <a:rPr lang="en-US" sz="6400" dirty="0" smtClean="0">
                <a:latin typeface="Agency FB" pitchFamily="34" charset="0"/>
              </a:rPr>
            </a:br>
            <a:r>
              <a:rPr lang="en-US" sz="6400" dirty="0" smtClean="0">
                <a:latin typeface="Agency FB" pitchFamily="34" charset="0"/>
              </a:rPr>
              <a:t>And said he'd kill and kill and kill,</a:t>
            </a:r>
            <a:br>
              <a:rPr lang="en-US" sz="6400" dirty="0" smtClean="0">
                <a:latin typeface="Agency FB" pitchFamily="34" charset="0"/>
              </a:rPr>
            </a:br>
            <a:r>
              <a:rPr lang="en-US" sz="6400" dirty="0" smtClean="0">
                <a:latin typeface="Agency FB" pitchFamily="34" charset="0"/>
              </a:rPr>
              <a:t>And so he will and so he will.</a:t>
            </a:r>
            <a:br>
              <a:rPr lang="en-US" sz="6400" dirty="0" smtClean="0">
                <a:latin typeface="Agency FB" pitchFamily="34" charset="0"/>
              </a:rPr>
            </a:br>
            <a:r>
              <a:rPr lang="en-US" sz="6400" dirty="0" smtClean="0">
                <a:latin typeface="Agency FB" pitchFamily="34" charset="0"/>
              </a:rPr>
              <a:t>(James Stephens, "The Wind")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s-CO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Personification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57224" y="6000768"/>
            <a:ext cx="7358114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A figure of speech in which an inanimate object or abstraction is endowed with human qualities or abilities</a:t>
            </a:r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1142976" y="4572008"/>
            <a:ext cx="6929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600" dirty="0" smtClean="0">
                <a:latin typeface="Agency FB" pitchFamily="34" charset="0"/>
              </a:rPr>
              <a:t>  "Fear knocked on the door. Faith answered. There was no one there."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  (proverb quoted by Christopher Moltisanti, </a:t>
            </a:r>
            <a:r>
              <a:rPr lang="en-US" sz="1600" i="1" dirty="0" smtClean="0">
                <a:latin typeface="Agency FB" pitchFamily="34" charset="0"/>
              </a:rPr>
              <a:t>The Sopranos</a:t>
            </a:r>
            <a:r>
              <a:rPr lang="en-US" sz="1600" dirty="0" smtClean="0">
                <a:latin typeface="Agency FB" pitchFamily="34" charset="0"/>
              </a:rPr>
              <a:t>)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42976" y="3500438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600" dirty="0" smtClean="0">
                <a:latin typeface="Agency FB" pitchFamily="34" charset="0"/>
              </a:rPr>
              <a:t>  "The only monster here is the gambling monster that has enslaved your mother! I call him Gamblor,      and it's time to snatch your mother from his neon claws!"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(Homer Simpson, </a:t>
            </a:r>
            <a:r>
              <a:rPr lang="en-US" sz="1600" i="1" dirty="0" smtClean="0">
                <a:latin typeface="Agency FB" pitchFamily="34" charset="0"/>
              </a:rPr>
              <a:t>The Simpsons</a:t>
            </a:r>
            <a:r>
              <a:rPr lang="en-US" sz="1600" dirty="0" smtClean="0">
                <a:latin typeface="Agency FB" pitchFamily="34" charset="0"/>
              </a:rPr>
              <a:t>)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142976" y="5429264"/>
            <a:ext cx="58579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s-CO" sz="1600" dirty="0" smtClean="0">
                <a:latin typeface="Agency FB" pitchFamily="34" charset="0"/>
              </a:rPr>
              <a:t>   "Oreo: Milk’s favorite cookie.“</a:t>
            </a:r>
          </a:p>
          <a:p>
            <a:endParaRPr lang="es-CO" dirty="0"/>
          </a:p>
        </p:txBody>
      </p:sp>
      <p:grpSp>
        <p:nvGrpSpPr>
          <p:cNvPr id="12" name="11 Grupo"/>
          <p:cNvGrpSpPr/>
          <p:nvPr/>
        </p:nvGrpSpPr>
        <p:grpSpPr>
          <a:xfrm>
            <a:off x="5643570" y="1500174"/>
            <a:ext cx="2786082" cy="2000264"/>
            <a:chOff x="5643570" y="1500174"/>
            <a:chExt cx="2786082" cy="2000264"/>
          </a:xfrm>
        </p:grpSpPr>
        <p:sp>
          <p:nvSpPr>
            <p:cNvPr id="10" name="9 CuadroTexto"/>
            <p:cNvSpPr txBox="1"/>
            <p:nvPr/>
          </p:nvSpPr>
          <p:spPr>
            <a:xfrm>
              <a:off x="5643570" y="1500174"/>
              <a:ext cx="27860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gency FB" pitchFamily="34" charset="0"/>
                </a:rPr>
                <a:t>The sun greeted me this morning. </a:t>
              </a:r>
              <a:endParaRPr lang="en-US" sz="1600" dirty="0">
                <a:latin typeface="Agency FB" pitchFamily="34" charset="0"/>
              </a:endParaRPr>
            </a:p>
          </p:txBody>
        </p:sp>
        <p:pic>
          <p:nvPicPr>
            <p:cNvPr id="11" name="10 Imagen" descr="sol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29322" y="1785926"/>
              <a:ext cx="1714512" cy="171451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animBg="1"/>
      <p:bldP spid="6" grpId="0" build="allAtOnce" animBg="1"/>
      <p:bldP spid="7" grpId="0" build="allAtOnce"/>
      <p:bldP spid="8" grpId="0" build="allAtOnce"/>
      <p:bldP spid="9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2910" y="1643050"/>
            <a:ext cx="7772400" cy="6238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600" dirty="0" smtClean="0">
                <a:latin typeface="Agency FB" pitchFamily="34" charset="0"/>
              </a:rPr>
              <a:t>"Take thy </a:t>
            </a:r>
            <a:r>
              <a:rPr lang="en-US" sz="1600" b="1" i="1" dirty="0" smtClean="0">
                <a:latin typeface="Agency FB" pitchFamily="34" charset="0"/>
              </a:rPr>
              <a:t>face</a:t>
            </a:r>
            <a:r>
              <a:rPr lang="en-US" sz="1600" b="1" dirty="0" smtClean="0">
                <a:latin typeface="Agency FB" pitchFamily="34" charset="0"/>
              </a:rPr>
              <a:t> </a:t>
            </a:r>
            <a:r>
              <a:rPr lang="en-US" sz="1600" dirty="0" smtClean="0">
                <a:latin typeface="Agency FB" pitchFamily="34" charset="0"/>
              </a:rPr>
              <a:t> hence.“</a:t>
            </a:r>
          </a:p>
          <a:p>
            <a:pPr>
              <a:buNone/>
            </a:pPr>
            <a:r>
              <a:rPr lang="en-US" sz="1600" dirty="0" smtClean="0">
                <a:latin typeface="Agency FB" pitchFamily="34" charset="0"/>
              </a:rPr>
              <a:t>(William Shakespeare, </a:t>
            </a:r>
            <a:r>
              <a:rPr lang="en-US" sz="1600" i="1" dirty="0" smtClean="0">
                <a:latin typeface="Agency FB" pitchFamily="34" charset="0"/>
              </a:rPr>
              <a:t>Macbeth</a:t>
            </a:r>
            <a:r>
              <a:rPr lang="en-US" sz="1600" dirty="0" smtClean="0">
                <a:latin typeface="Agency FB" pitchFamily="34" charset="0"/>
              </a:rPr>
              <a:t>)</a:t>
            </a:r>
            <a:endParaRPr lang="es-CO" sz="1600" dirty="0" smtClean="0">
              <a:latin typeface="Agency FB" pitchFamily="34" charset="0"/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Synecdoche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71472" y="4765119"/>
            <a:ext cx="7786742" cy="181588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A figure of speech in which a part is used to represent the whole (for example, </a:t>
            </a:r>
            <a:r>
              <a:rPr lang="en-US" sz="1600" i="1" dirty="0" smtClean="0">
                <a:latin typeface="Agency FB" pitchFamily="34" charset="0"/>
              </a:rPr>
              <a:t>ABCs</a:t>
            </a:r>
            <a:r>
              <a:rPr lang="en-US" sz="1600" dirty="0" smtClean="0">
                <a:latin typeface="Agency FB" pitchFamily="34" charset="0"/>
              </a:rPr>
              <a:t> for </a:t>
            </a:r>
            <a:r>
              <a:rPr lang="en-US" sz="1600" i="1" dirty="0" smtClean="0">
                <a:latin typeface="Agency FB" pitchFamily="34" charset="0"/>
              </a:rPr>
              <a:t>alphabet</a:t>
            </a:r>
            <a:r>
              <a:rPr lang="en-US" sz="1600" dirty="0" smtClean="0">
                <a:latin typeface="Agency FB" pitchFamily="34" charset="0"/>
              </a:rPr>
              <a:t>) or the whole for a part ("</a:t>
            </a:r>
            <a:r>
              <a:rPr lang="en-US" sz="1600" b="1" i="1" dirty="0" smtClean="0">
                <a:latin typeface="Agency FB" pitchFamily="34" charset="0"/>
              </a:rPr>
              <a:t>England</a:t>
            </a:r>
            <a:r>
              <a:rPr lang="en-US" sz="1600" dirty="0" smtClean="0">
                <a:latin typeface="Agency FB" pitchFamily="34" charset="0"/>
              </a:rPr>
              <a:t> won the World Cup in 1966").</a:t>
            </a:r>
          </a:p>
          <a:p>
            <a:r>
              <a:rPr lang="en-US" sz="1600" dirty="0" smtClean="0">
                <a:latin typeface="Agency FB" pitchFamily="34" charset="0"/>
              </a:rPr>
              <a:t>A part of something is used for the whole,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The whole is used for a part,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The species is used for the genus,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The genus is used for the species</a:t>
            </a:r>
            <a:endParaRPr lang="es-CO" dirty="0">
              <a:latin typeface="Agency FB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71472" y="3571876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All </a:t>
            </a:r>
            <a:r>
              <a:rPr lang="en-US" sz="1600" b="1" i="1" dirty="0" smtClean="0">
                <a:latin typeface="Agency FB" pitchFamily="34" charset="0"/>
              </a:rPr>
              <a:t>hands</a:t>
            </a:r>
            <a:r>
              <a:rPr lang="en-US" sz="1600" dirty="0" smtClean="0">
                <a:latin typeface="Agency FB" pitchFamily="34" charset="0"/>
              </a:rPr>
              <a:t> on deck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571472" y="3000372"/>
            <a:ext cx="614366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In the 2010 Winter Olympics,</a:t>
            </a:r>
            <a:r>
              <a:rPr lang="en-US" sz="1600" b="1" dirty="0" smtClean="0">
                <a:latin typeface="Agency FB" pitchFamily="34" charset="0"/>
              </a:rPr>
              <a:t> </a:t>
            </a:r>
            <a:r>
              <a:rPr lang="en-US" sz="1600" b="1" i="1" dirty="0" smtClean="0">
                <a:latin typeface="Agency FB" pitchFamily="34" charset="0"/>
              </a:rPr>
              <a:t>Canada </a:t>
            </a:r>
            <a:r>
              <a:rPr lang="en-US" sz="1600" b="1" dirty="0" smtClean="0">
                <a:latin typeface="Agency FB" pitchFamily="34" charset="0"/>
              </a:rPr>
              <a:t> </a:t>
            </a:r>
            <a:r>
              <a:rPr lang="en-US" sz="1600" dirty="0" smtClean="0">
                <a:latin typeface="Agency FB" pitchFamily="34" charset="0"/>
              </a:rPr>
              <a:t>won 14 gold medals.</a:t>
            </a:r>
            <a:endParaRPr lang="es-CO" sz="1600" dirty="0" smtClean="0">
              <a:latin typeface="Agency FB" pitchFamily="34" charset="0"/>
            </a:endParaRPr>
          </a:p>
          <a:p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571472" y="2428868"/>
            <a:ext cx="685804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Give us this day our daily </a:t>
            </a:r>
            <a:r>
              <a:rPr lang="en-US" sz="1600" b="1" i="1" dirty="0" smtClean="0">
                <a:latin typeface="Agency FB" pitchFamily="34" charset="0"/>
              </a:rPr>
              <a:t>bread</a:t>
            </a:r>
            <a:r>
              <a:rPr lang="en-US" sz="1600" b="1" dirty="0" smtClean="0">
                <a:latin typeface="Agency FB" pitchFamily="34" charset="0"/>
              </a:rPr>
              <a:t>.</a:t>
            </a:r>
          </a:p>
          <a:p>
            <a:endParaRPr lang="es-CO" dirty="0"/>
          </a:p>
        </p:txBody>
      </p:sp>
      <p:grpSp>
        <p:nvGrpSpPr>
          <p:cNvPr id="20" name="19 Grupo"/>
          <p:cNvGrpSpPr/>
          <p:nvPr/>
        </p:nvGrpSpPr>
        <p:grpSpPr>
          <a:xfrm>
            <a:off x="1428728" y="1928802"/>
            <a:ext cx="5500726" cy="512208"/>
            <a:chOff x="1428728" y="1928802"/>
            <a:chExt cx="5500726" cy="512208"/>
          </a:xfrm>
        </p:grpSpPr>
        <p:cxnSp>
          <p:nvCxnSpPr>
            <p:cNvPr id="15" name="14 Conector angular"/>
            <p:cNvCxnSpPr/>
            <p:nvPr/>
          </p:nvCxnSpPr>
          <p:spPr>
            <a:xfrm>
              <a:off x="1428728" y="1928802"/>
              <a:ext cx="2928958" cy="35719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11 CuadroTexto"/>
            <p:cNvSpPr txBox="1"/>
            <p:nvPr/>
          </p:nvSpPr>
          <p:spPr>
            <a:xfrm>
              <a:off x="4357686" y="2071678"/>
              <a:ext cx="25717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body</a:t>
              </a:r>
              <a:endParaRPr lang="en-US" dirty="0"/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2285984" y="2714620"/>
            <a:ext cx="4500594" cy="440770"/>
            <a:chOff x="2285984" y="2714620"/>
            <a:chExt cx="4500594" cy="440770"/>
          </a:xfrm>
        </p:grpSpPr>
        <p:cxnSp>
          <p:nvCxnSpPr>
            <p:cNvPr id="11" name="10 Conector angular"/>
            <p:cNvCxnSpPr/>
            <p:nvPr/>
          </p:nvCxnSpPr>
          <p:spPr>
            <a:xfrm>
              <a:off x="2285984" y="2714620"/>
              <a:ext cx="2143140" cy="28575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CuadroTexto"/>
            <p:cNvSpPr txBox="1"/>
            <p:nvPr/>
          </p:nvSpPr>
          <p:spPr>
            <a:xfrm>
              <a:off x="4429124" y="2786058"/>
              <a:ext cx="2357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food</a:t>
              </a:r>
              <a:endParaRPr lang="en-US" dirty="0"/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2428860" y="3286124"/>
            <a:ext cx="4143404" cy="369332"/>
            <a:chOff x="2428860" y="3286124"/>
            <a:chExt cx="4143404" cy="369332"/>
          </a:xfrm>
        </p:grpSpPr>
        <p:cxnSp>
          <p:nvCxnSpPr>
            <p:cNvPr id="13" name="12 Conector angular"/>
            <p:cNvCxnSpPr/>
            <p:nvPr/>
          </p:nvCxnSpPr>
          <p:spPr>
            <a:xfrm>
              <a:off x="2428860" y="3286124"/>
              <a:ext cx="2000264" cy="214314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15 CuadroTexto"/>
            <p:cNvSpPr txBox="1"/>
            <p:nvPr/>
          </p:nvSpPr>
          <p:spPr>
            <a:xfrm>
              <a:off x="4429124" y="3286124"/>
              <a:ext cx="2143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National team</a:t>
              </a:r>
              <a:endParaRPr lang="en-US" dirty="0"/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928662" y="3857628"/>
            <a:ext cx="5072098" cy="369332"/>
            <a:chOff x="928662" y="3857628"/>
            <a:chExt cx="5072098" cy="369332"/>
          </a:xfrm>
        </p:grpSpPr>
        <p:cxnSp>
          <p:nvCxnSpPr>
            <p:cNvPr id="19" name="18 Conector angular"/>
            <p:cNvCxnSpPr/>
            <p:nvPr/>
          </p:nvCxnSpPr>
          <p:spPr>
            <a:xfrm>
              <a:off x="928662" y="3857628"/>
              <a:ext cx="3500462" cy="214314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4429124" y="3857628"/>
              <a:ext cx="15716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Workers </a:t>
              </a:r>
              <a:endParaRPr lang="en-U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5715008" y="1928802"/>
            <a:ext cx="3071834" cy="2062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"head" for cattle</a:t>
            </a:r>
          </a:p>
          <a:p>
            <a:endParaRPr lang="en-US" sz="1600" b="1" dirty="0" smtClean="0">
              <a:solidFill>
                <a:srgbClr val="0070C0"/>
              </a:solidFill>
            </a:endParaRPr>
          </a:p>
          <a:p>
            <a:r>
              <a:rPr lang="en-US" sz="1600" b="1" dirty="0" smtClean="0">
                <a:solidFill>
                  <a:srgbClr val="0070C0"/>
                </a:solidFill>
              </a:rPr>
              <a:t>"white hair" for the elderly</a:t>
            </a:r>
          </a:p>
          <a:p>
            <a:endParaRPr lang="en-US" sz="1600" b="1" dirty="0" smtClean="0">
              <a:solidFill>
                <a:srgbClr val="0070C0"/>
              </a:solidFill>
            </a:endParaRPr>
          </a:p>
          <a:p>
            <a:r>
              <a:rPr lang="en-US" sz="1600" b="1" dirty="0" smtClean="0">
                <a:solidFill>
                  <a:srgbClr val="0070C0"/>
                </a:solidFill>
              </a:rPr>
              <a:t>"coke" for soda</a:t>
            </a:r>
          </a:p>
          <a:p>
            <a:endParaRPr lang="en-US" sz="1600" b="1" dirty="0" smtClean="0">
              <a:solidFill>
                <a:srgbClr val="0070C0"/>
              </a:solidFill>
            </a:endParaRPr>
          </a:p>
          <a:p>
            <a:r>
              <a:rPr lang="en-US" sz="1600" b="1" dirty="0" smtClean="0">
                <a:solidFill>
                  <a:srgbClr val="0070C0"/>
                </a:solidFill>
              </a:rPr>
              <a:t>"mouths to feed" for hungry people</a:t>
            </a:r>
            <a:endParaRPr lang="en-US" sz="1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animBg="1"/>
      <p:bldP spid="6" grpId="0" build="allAtOnce" animBg="1"/>
      <p:bldP spid="7" grpId="0" build="allAtOnce"/>
      <p:bldP spid="8" grpId="0" build="allAtOnce"/>
      <p:bldP spid="9" grpId="0" build="allAtOnce"/>
      <p:bldP spid="18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3108" y="1714488"/>
            <a:ext cx="51462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Figures of speech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85852" y="3214686"/>
            <a:ext cx="6572296" cy="2428892"/>
          </a:xfrm>
        </p:spPr>
        <p:txBody>
          <a:bodyPr>
            <a:noAutofit/>
          </a:bodyPr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Agency FB" pitchFamily="34" charset="0"/>
              </a:rPr>
              <a:t>A figure of speech is a rhetorical device that achieves a special effect by using words in distinctive ways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Agency FB" pitchFamily="34" charset="0"/>
              </a:rPr>
              <a:t>We use figures of speech every day in our own writing and conversations.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Agency FB" pitchFamily="34" charset="0"/>
              </a:rPr>
              <a:t>It is a use of a word that diverges from its normal meaning, or a phrase with a specialized meaning.</a:t>
            </a:r>
          </a:p>
          <a:p>
            <a:endParaRPr lang="en-US" sz="1600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thank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764704"/>
            <a:ext cx="4591050" cy="27813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1835696" y="3645024"/>
            <a:ext cx="551407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Cibercolegio UCN</a:t>
            </a:r>
          </a:p>
          <a:p>
            <a:pPr algn="ctr"/>
            <a:r>
              <a:rPr lang="es-E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2011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Alliteration: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7786742" cy="164307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b="1" dirty="0" smtClean="0"/>
              <a:t>             Laughing Lions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Agency FB" pitchFamily="34" charset="0"/>
              </a:rPr>
              <a:t>Laughing lions laugh </a:t>
            </a:r>
            <a:br>
              <a:rPr lang="en-US" dirty="0" smtClean="0">
                <a:latin typeface="Agency FB" pitchFamily="34" charset="0"/>
              </a:rPr>
            </a:br>
            <a:r>
              <a:rPr lang="en-US" dirty="0" smtClean="0">
                <a:latin typeface="Agency FB" pitchFamily="34" charset="0"/>
              </a:rPr>
              <a:t>like jumping jaguars</a:t>
            </a:r>
            <a:br>
              <a:rPr lang="en-US" dirty="0" smtClean="0">
                <a:latin typeface="Agency FB" pitchFamily="34" charset="0"/>
              </a:rPr>
            </a:br>
            <a:r>
              <a:rPr lang="en-US" dirty="0" smtClean="0">
                <a:latin typeface="Agency FB" pitchFamily="34" charset="0"/>
              </a:rPr>
              <a:t>on top of talking trees.</a:t>
            </a:r>
            <a:br>
              <a:rPr lang="en-US" dirty="0" smtClean="0">
                <a:latin typeface="Agency FB" pitchFamily="34" charset="0"/>
              </a:rPr>
            </a:br>
            <a:r>
              <a:rPr lang="en-US" dirty="0" smtClean="0">
                <a:latin typeface="Agency FB" pitchFamily="34" charset="0"/>
              </a:rPr>
              <a:t>When the talking trees start talking,</a:t>
            </a:r>
            <a:br>
              <a:rPr lang="en-US" dirty="0" smtClean="0">
                <a:latin typeface="Agency FB" pitchFamily="34" charset="0"/>
              </a:rPr>
            </a:br>
            <a:r>
              <a:rPr lang="en-US" dirty="0" smtClean="0">
                <a:latin typeface="Agency FB" pitchFamily="34" charset="0"/>
              </a:rPr>
              <a:t>the joking jaguars fall off. </a:t>
            </a:r>
          </a:p>
          <a:p>
            <a:endParaRPr lang="en-US" dirty="0"/>
          </a:p>
          <a:p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1500166" y="3214686"/>
            <a:ext cx="5429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endParaRPr lang="en-US" dirty="0" smtClean="0">
              <a:latin typeface="Agency FB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Agency FB" pitchFamily="34" charset="0"/>
              </a:rPr>
              <a:t>                              "a peck of pickled peppers.“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</a:rPr>
              <a:t> </a:t>
            </a:r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1071538" y="4214818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CO" dirty="0" smtClean="0">
                <a:latin typeface="Agency FB" pitchFamily="34" charset="0"/>
              </a:rPr>
              <a:t>				           </a:t>
            </a:r>
            <a:r>
              <a:rPr lang="en-US" dirty="0" smtClean="0">
                <a:latin typeface="Agency FB" pitchFamily="34" charset="0"/>
              </a:rPr>
              <a:t>"</a:t>
            </a:r>
            <a:r>
              <a:rPr lang="en-US" b="1" dirty="0" smtClean="0">
                <a:latin typeface="Agency FB" pitchFamily="34" charset="0"/>
              </a:rPr>
              <a:t>R</a:t>
            </a:r>
            <a:r>
              <a:rPr lang="en-US" dirty="0" smtClean="0">
                <a:latin typeface="Agency FB" pitchFamily="34" charset="0"/>
              </a:rPr>
              <a:t>abbits </a:t>
            </a:r>
            <a:r>
              <a:rPr lang="en-US" b="1" dirty="0" smtClean="0">
                <a:latin typeface="Agency FB" pitchFamily="34" charset="0"/>
              </a:rPr>
              <a:t>r</a:t>
            </a:r>
            <a:r>
              <a:rPr lang="en-US" dirty="0" smtClean="0">
                <a:latin typeface="Agency FB" pitchFamily="34" charset="0"/>
              </a:rPr>
              <a:t>unning </a:t>
            </a:r>
            <a:r>
              <a:rPr lang="en-US" b="1" dirty="0" smtClean="0">
                <a:latin typeface="Agency FB" pitchFamily="34" charset="0"/>
              </a:rPr>
              <a:t>o</a:t>
            </a:r>
            <a:r>
              <a:rPr lang="en-US" dirty="0" smtClean="0">
                <a:latin typeface="Agency FB" pitchFamily="34" charset="0"/>
              </a:rPr>
              <a:t>ver </a:t>
            </a:r>
            <a:r>
              <a:rPr lang="en-US" b="1" dirty="0" smtClean="0">
                <a:latin typeface="Agency FB" pitchFamily="34" charset="0"/>
              </a:rPr>
              <a:t>r</a:t>
            </a:r>
            <a:r>
              <a:rPr lang="en-US" dirty="0" smtClean="0">
                <a:latin typeface="Agency FB" pitchFamily="34" charset="0"/>
              </a:rPr>
              <a:t>oses"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928662" y="5072074"/>
            <a:ext cx="6929486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dirty="0" smtClean="0">
                <a:latin typeface="Agency FB" pitchFamily="34" charset="0"/>
              </a:rPr>
              <a:t>Definition:</a:t>
            </a:r>
          </a:p>
          <a:p>
            <a:pPr>
              <a:buNone/>
            </a:pPr>
            <a:endParaRPr lang="en-US" b="1" dirty="0" smtClean="0">
              <a:latin typeface="Agency FB" pitchFamily="34" charset="0"/>
            </a:endParaRPr>
          </a:p>
          <a:p>
            <a:pPr>
              <a:buNone/>
            </a:pPr>
            <a:r>
              <a:rPr lang="en-US" dirty="0" smtClean="0">
                <a:latin typeface="Agency FB" pitchFamily="34" charset="0"/>
              </a:rPr>
              <a:t>- Series of words that begin with the same consonant or sound alike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</a:rPr>
              <a:t>- When two or more words in a poem begin with the same letter or sound.</a:t>
            </a:r>
            <a:endParaRPr lang="es-CO" dirty="0"/>
          </a:p>
        </p:txBody>
      </p:sp>
      <p:pic>
        <p:nvPicPr>
          <p:cNvPr id="7" name="6 Imagen" descr="lion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1643050"/>
            <a:ext cx="1809750" cy="1809750"/>
          </a:xfrm>
          <a:prstGeom prst="rect">
            <a:avLst/>
          </a:prstGeom>
        </p:spPr>
      </p:pic>
      <p:pic>
        <p:nvPicPr>
          <p:cNvPr id="8" name="7 Imagen" descr="rabbit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00166" y="3786190"/>
            <a:ext cx="1643074" cy="1570048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6143636" y="628652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gency FB" pitchFamily="34" charset="0"/>
              </a:rPr>
              <a:t>Adjective: </a:t>
            </a:r>
            <a:r>
              <a:rPr lang="en-US" sz="1600" b="1" i="1" dirty="0" smtClean="0">
                <a:latin typeface="Agency FB" pitchFamily="34" charset="0"/>
              </a:rPr>
              <a:t>alliterative</a:t>
            </a:r>
            <a:r>
              <a:rPr lang="en-US" b="1" dirty="0" smtClean="0">
                <a:latin typeface="Agency FB" pitchFamily="34" charset="0"/>
              </a:rPr>
              <a:t>.</a:t>
            </a:r>
            <a:endParaRPr lang="es-CO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 build="allAtOnce"/>
      <p:bldP spid="5" grpId="0" build="allAtOnce"/>
      <p:bldP spid="6" grpId="0" build="allAtOnce" animBg="1"/>
      <p:bldP spid="9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Anaphora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28662" y="1500174"/>
            <a:ext cx="7715304" cy="78581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600" dirty="0" smtClean="0">
                <a:latin typeface="Agency FB" pitchFamily="34" charset="0"/>
              </a:rPr>
              <a:t>"I needed a drink, I needed a lot of life insurance, I needed a vacation, I needed a home in the country. What I had was a coat, a hat and a gun.“</a:t>
            </a:r>
          </a:p>
          <a:p>
            <a:pPr>
              <a:buNone/>
            </a:pPr>
            <a:endParaRPr lang="en-US" sz="2000" dirty="0" smtClean="0">
              <a:latin typeface="Agency FB" pitchFamily="34" charset="0"/>
            </a:endParaRPr>
          </a:p>
          <a:p>
            <a:pPr>
              <a:buNone/>
            </a:pPr>
            <a:endParaRPr lang="en-US" sz="2000" dirty="0" smtClean="0">
              <a:latin typeface="Agency FB" pitchFamily="34" charset="0"/>
            </a:endParaRPr>
          </a:p>
          <a:p>
            <a:pPr>
              <a:buNone/>
            </a:pPr>
            <a:endParaRPr lang="en-US" sz="2000" dirty="0" smtClean="0">
              <a:latin typeface="Agency FB" pitchFamily="34" charset="0"/>
            </a:endParaRPr>
          </a:p>
          <a:p>
            <a:pPr>
              <a:buNone/>
            </a:pPr>
            <a:endParaRPr lang="en-US" sz="2000" dirty="0" smtClean="0">
              <a:latin typeface="Agency FB" pitchFamily="34" charset="0"/>
            </a:endParaRPr>
          </a:p>
          <a:p>
            <a:pPr>
              <a:buNone/>
            </a:pPr>
            <a:endParaRPr lang="es-CO" sz="2000" dirty="0" smtClean="0"/>
          </a:p>
        </p:txBody>
      </p:sp>
      <p:sp>
        <p:nvSpPr>
          <p:cNvPr id="8" name="7 CuadroTexto"/>
          <p:cNvSpPr txBox="1"/>
          <p:nvPr/>
        </p:nvSpPr>
        <p:spPr>
          <a:xfrm>
            <a:off x="857224" y="3214686"/>
            <a:ext cx="75724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ctr"/>
            <a:r>
              <a:rPr lang="en-US" sz="1600" dirty="0" smtClean="0">
                <a:latin typeface="Agency FB" pitchFamily="34" charset="0"/>
              </a:rPr>
              <a:t>"When I was a child, I spoke as a child, I understood as a child, I thought as child."</a:t>
            </a:r>
            <a:endParaRPr lang="es-CO" sz="1600" dirty="0">
              <a:latin typeface="Agency FB" pitchFamily="34" charset="0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1357290" y="2000240"/>
            <a:ext cx="6357983" cy="1610785"/>
            <a:chOff x="1357290" y="2143116"/>
            <a:chExt cx="6357983" cy="1610785"/>
          </a:xfrm>
        </p:grpSpPr>
        <p:pic>
          <p:nvPicPr>
            <p:cNvPr id="9" name="8 Imagen" descr="homero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57290" y="2285992"/>
              <a:ext cx="1285884" cy="1467909"/>
            </a:xfrm>
            <a:prstGeom prst="rect">
              <a:avLst/>
            </a:prstGeom>
          </p:spPr>
        </p:pic>
        <p:pic>
          <p:nvPicPr>
            <p:cNvPr id="10" name="9 Imagen" descr="homero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43636" y="2143116"/>
              <a:ext cx="1571637" cy="1538894"/>
            </a:xfrm>
            <a:prstGeom prst="rect">
              <a:avLst/>
            </a:prstGeom>
          </p:spPr>
        </p:pic>
      </p:grpSp>
      <p:sp>
        <p:nvSpPr>
          <p:cNvPr id="11" name="10 CuadroTexto"/>
          <p:cNvSpPr txBox="1"/>
          <p:nvPr/>
        </p:nvSpPr>
        <p:spPr>
          <a:xfrm>
            <a:off x="1071538" y="3786190"/>
            <a:ext cx="7715304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endParaRPr lang="en-US" sz="1600" dirty="0" smtClean="0">
              <a:latin typeface="Agency FB" pitchFamily="34" charset="0"/>
            </a:endParaRPr>
          </a:p>
          <a:p>
            <a:r>
              <a:rPr lang="en-US" sz="1600" dirty="0" smtClean="0">
                <a:latin typeface="Agency FB" pitchFamily="34" charset="0"/>
              </a:rPr>
              <a:t>Repetition of the same word or group of words at the beginning of successive clauses, sentences, or lines.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429388" y="614364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Adjective</a:t>
            </a:r>
            <a:r>
              <a:rPr lang="en-US" dirty="0" smtClean="0"/>
              <a:t>: </a:t>
            </a:r>
            <a:r>
              <a:rPr lang="en-US" b="1" i="1" dirty="0" smtClean="0"/>
              <a:t>anaphoric</a:t>
            </a:r>
            <a:r>
              <a:rPr lang="es-CO" dirty="0" smtClean="0"/>
              <a:t>.</a:t>
            </a:r>
            <a:endParaRPr lang="es-CO" dirty="0"/>
          </a:p>
        </p:txBody>
      </p:sp>
      <p:grpSp>
        <p:nvGrpSpPr>
          <p:cNvPr id="17" name="16 Grupo"/>
          <p:cNvGrpSpPr/>
          <p:nvPr/>
        </p:nvGrpSpPr>
        <p:grpSpPr>
          <a:xfrm>
            <a:off x="428596" y="5143512"/>
            <a:ext cx="5143536" cy="2123658"/>
            <a:chOff x="428596" y="5143512"/>
            <a:chExt cx="4786346" cy="2123658"/>
          </a:xfrm>
        </p:grpSpPr>
        <p:sp>
          <p:nvSpPr>
            <p:cNvPr id="14" name="13 CuadroTexto"/>
            <p:cNvSpPr txBox="1"/>
            <p:nvPr/>
          </p:nvSpPr>
          <p:spPr>
            <a:xfrm>
              <a:off x="428596" y="5143512"/>
              <a:ext cx="4786346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Epiphora / Epistrophe</a:t>
              </a:r>
            </a:p>
            <a:p>
              <a:pPr algn="ctr"/>
              <a:endParaRPr lang="en-US" sz="1600" b="1" dirty="0" smtClean="0"/>
            </a:p>
            <a:p>
              <a:pPr algn="just"/>
              <a:endParaRPr lang="en-US" sz="1600" dirty="0" smtClean="0">
                <a:latin typeface="Calibri" pitchFamily="34" charset="0"/>
                <a:cs typeface="Calibri" pitchFamily="34" charset="0"/>
              </a:endParaRPr>
            </a:p>
            <a:p>
              <a:pPr algn="just"/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"I'm a Pepper, he's a Pepper, she's a Pepper, we're a Pepper. Wouldn't you like to be a Pepper, too? Dr. Pepper."</a:t>
              </a:r>
            </a:p>
            <a:p>
              <a:endParaRPr lang="es-CO" dirty="0" smtClean="0"/>
            </a:p>
            <a:p>
              <a:endParaRPr lang="es-CO" dirty="0"/>
            </a:p>
          </p:txBody>
        </p:sp>
        <p:cxnSp>
          <p:nvCxnSpPr>
            <p:cNvPr id="16" name="15 Conector recto de flecha"/>
            <p:cNvCxnSpPr/>
            <p:nvPr/>
          </p:nvCxnSpPr>
          <p:spPr>
            <a:xfrm rot="5400000">
              <a:off x="2500298" y="5643578"/>
              <a:ext cx="57150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build="allAtOnce"/>
      <p:bldP spid="8" grpId="0" build="allAtOnce"/>
      <p:bldP spid="11" grpId="0" build="allAtOnce" animBg="1"/>
      <p:bldP spid="1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Metaphors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57224" y="1500174"/>
            <a:ext cx="4500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The words were</a:t>
            </a:r>
            <a:r>
              <a:rPr lang="en-US" sz="1600" b="1" dirty="0" smtClean="0">
                <a:latin typeface="Agency FB" pitchFamily="34" charset="0"/>
              </a:rPr>
              <a:t> music </a:t>
            </a:r>
            <a:r>
              <a:rPr lang="en-US" sz="1600" dirty="0" smtClean="0">
                <a:latin typeface="Agency FB" pitchFamily="34" charset="0"/>
              </a:rPr>
              <a:t>to his ears.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85786" y="1928802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“She's the </a:t>
            </a:r>
            <a:r>
              <a:rPr lang="en-US" sz="1600" b="1" dirty="0" smtClean="0">
                <a:latin typeface="Agency FB" pitchFamily="34" charset="0"/>
              </a:rPr>
              <a:t>apple of my eye</a:t>
            </a:r>
            <a:r>
              <a:rPr lang="en-US" dirty="0" smtClean="0"/>
              <a:t>”</a:t>
            </a:r>
            <a:endParaRPr lang="es-CO" dirty="0"/>
          </a:p>
        </p:txBody>
      </p:sp>
      <p:sp>
        <p:nvSpPr>
          <p:cNvPr id="8" name="7 CuadroTexto"/>
          <p:cNvSpPr txBox="1"/>
          <p:nvPr/>
        </p:nvSpPr>
        <p:spPr>
          <a:xfrm>
            <a:off x="785786" y="2428868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“That </a:t>
            </a:r>
            <a:r>
              <a:rPr lang="en-US" sz="1600" b="1" dirty="0" smtClean="0">
                <a:latin typeface="Agency FB" pitchFamily="34" charset="0"/>
              </a:rPr>
              <a:t>wet blanket </a:t>
            </a:r>
            <a:r>
              <a:rPr lang="en-US" sz="1600" dirty="0" smtClean="0">
                <a:latin typeface="Agency FB" pitchFamily="34" charset="0"/>
              </a:rPr>
              <a:t>is a </a:t>
            </a:r>
            <a:r>
              <a:rPr lang="en-US" sz="1600" b="1" dirty="0" smtClean="0">
                <a:latin typeface="Agency FB" pitchFamily="34" charset="0"/>
              </a:rPr>
              <a:t>loose cannon.” </a:t>
            </a:r>
          </a:p>
        </p:txBody>
      </p:sp>
      <p:grpSp>
        <p:nvGrpSpPr>
          <p:cNvPr id="27" name="26 Grupo"/>
          <p:cNvGrpSpPr/>
          <p:nvPr/>
        </p:nvGrpSpPr>
        <p:grpSpPr>
          <a:xfrm>
            <a:off x="2071670" y="1785926"/>
            <a:ext cx="3714776" cy="338554"/>
            <a:chOff x="2071670" y="1785926"/>
            <a:chExt cx="3714776" cy="338554"/>
          </a:xfrm>
        </p:grpSpPr>
        <p:cxnSp>
          <p:nvCxnSpPr>
            <p:cNvPr id="11" name="10 Conector angular"/>
            <p:cNvCxnSpPr/>
            <p:nvPr/>
          </p:nvCxnSpPr>
          <p:spPr>
            <a:xfrm>
              <a:off x="2071670" y="1785926"/>
              <a:ext cx="1928826" cy="14287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CuadroTexto"/>
            <p:cNvSpPr txBox="1"/>
            <p:nvPr/>
          </p:nvSpPr>
          <p:spPr>
            <a:xfrm>
              <a:off x="4071934" y="1785926"/>
              <a:ext cx="17145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Sweet</a:t>
              </a:r>
              <a:endParaRPr lang="en-US" sz="1600" b="1" dirty="0"/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571472" y="5286388"/>
            <a:ext cx="7929618" cy="8617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An implied comparison between two unlike things that actually have something important in common.</a:t>
            </a:r>
          </a:p>
          <a:p>
            <a:endParaRPr lang="es-CO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043608" y="4005064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gency FB" pitchFamily="34" charset="0"/>
              </a:rPr>
              <a:t>"falling in love," "racking our brains,“  and "climbing the ladder of success”</a:t>
            </a:r>
          </a:p>
          <a:p>
            <a:pPr algn="just"/>
            <a:endParaRPr lang="es-CO" sz="1600" dirty="0">
              <a:latin typeface="Agency FB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6429388" y="614364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Adjective</a:t>
            </a:r>
            <a:r>
              <a:rPr lang="en-US" dirty="0" smtClean="0">
                <a:latin typeface="Agency FB" pitchFamily="34" charset="0"/>
              </a:rPr>
              <a:t>: </a:t>
            </a:r>
            <a:r>
              <a:rPr lang="en-US" b="1" i="1" dirty="0" smtClean="0">
                <a:latin typeface="Agency FB" pitchFamily="34" charset="0"/>
              </a:rPr>
              <a:t>metaphoric</a:t>
            </a:r>
            <a:r>
              <a:rPr lang="es-CO" dirty="0" smtClean="0">
                <a:latin typeface="Agency FB" pitchFamily="34" charset="0"/>
              </a:rPr>
              <a:t>.</a:t>
            </a:r>
            <a:endParaRPr lang="es-CO" dirty="0">
              <a:latin typeface="Agency FB" pitchFamily="34" charset="0"/>
            </a:endParaRPr>
          </a:p>
        </p:txBody>
      </p:sp>
      <p:grpSp>
        <p:nvGrpSpPr>
          <p:cNvPr id="28" name="27 Grupo"/>
          <p:cNvGrpSpPr/>
          <p:nvPr/>
        </p:nvGrpSpPr>
        <p:grpSpPr>
          <a:xfrm>
            <a:off x="2071670" y="2214554"/>
            <a:ext cx="6000792" cy="338554"/>
            <a:chOff x="2071670" y="2214554"/>
            <a:chExt cx="6000792" cy="338554"/>
          </a:xfrm>
        </p:grpSpPr>
        <p:cxnSp>
          <p:nvCxnSpPr>
            <p:cNvPr id="13" name="12 Conector angular"/>
            <p:cNvCxnSpPr/>
            <p:nvPr/>
          </p:nvCxnSpPr>
          <p:spPr>
            <a:xfrm>
              <a:off x="2071670" y="2214554"/>
              <a:ext cx="1928826" cy="14287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15 CuadroTexto"/>
            <p:cNvSpPr txBox="1"/>
            <p:nvPr/>
          </p:nvSpPr>
          <p:spPr>
            <a:xfrm>
              <a:off x="4143372" y="2214554"/>
              <a:ext cx="39290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Center of attention / appreciation</a:t>
              </a:r>
              <a:endParaRPr lang="en-US" sz="1600" b="1" dirty="0"/>
            </a:p>
          </p:txBody>
        </p:sp>
      </p:grpSp>
      <p:grpSp>
        <p:nvGrpSpPr>
          <p:cNvPr id="29" name="28 Grupo"/>
          <p:cNvGrpSpPr/>
          <p:nvPr/>
        </p:nvGrpSpPr>
        <p:grpSpPr>
          <a:xfrm>
            <a:off x="2071670" y="2643182"/>
            <a:ext cx="6786610" cy="338554"/>
            <a:chOff x="2071670" y="2643182"/>
            <a:chExt cx="6786610" cy="338554"/>
          </a:xfrm>
        </p:grpSpPr>
        <p:cxnSp>
          <p:nvCxnSpPr>
            <p:cNvPr id="20" name="19 Conector angular"/>
            <p:cNvCxnSpPr/>
            <p:nvPr/>
          </p:nvCxnSpPr>
          <p:spPr>
            <a:xfrm>
              <a:off x="2071670" y="2714620"/>
              <a:ext cx="1928826" cy="14287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4143372" y="2643182"/>
              <a:ext cx="47149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Something or somebody liable to cause damage</a:t>
              </a:r>
              <a:endParaRPr lang="en-US" sz="1600" b="1" dirty="0"/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1357290" y="2786058"/>
            <a:ext cx="7643834" cy="624306"/>
            <a:chOff x="1357290" y="2786058"/>
            <a:chExt cx="7643834" cy="624306"/>
          </a:xfrm>
        </p:grpSpPr>
        <p:cxnSp>
          <p:nvCxnSpPr>
            <p:cNvPr id="19" name="18 Conector angular"/>
            <p:cNvCxnSpPr/>
            <p:nvPr/>
          </p:nvCxnSpPr>
          <p:spPr>
            <a:xfrm>
              <a:off x="1357290" y="2786058"/>
              <a:ext cx="2714644" cy="50006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CuadroTexto"/>
            <p:cNvSpPr txBox="1"/>
            <p:nvPr/>
          </p:nvSpPr>
          <p:spPr>
            <a:xfrm>
              <a:off x="4143372" y="3071810"/>
              <a:ext cx="48577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A dull person who spoils other people’s enjoyment</a:t>
              </a:r>
              <a:endParaRPr lang="en-US" sz="1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allAtOnce"/>
      <p:bldP spid="7" grpId="0" build="allAtOnce"/>
      <p:bldP spid="8" grpId="0" build="allAtOnce"/>
      <p:bldP spid="12" grpId="0" build="allAtOnce" animBg="1"/>
      <p:bldP spid="14" grpId="0" build="allAtOnce"/>
      <p:bldP spid="1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Simile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14348" y="5786454"/>
            <a:ext cx="7500990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A figure of speech in which two fundamentally unlike things are explicitly compared, usually in a phrase introduced by </a:t>
            </a:r>
            <a:r>
              <a:rPr lang="en-US" sz="1600" b="1" i="1" dirty="0" smtClean="0">
                <a:latin typeface="Agency FB" pitchFamily="34" charset="0"/>
              </a:rPr>
              <a:t>like</a:t>
            </a:r>
            <a:r>
              <a:rPr lang="en-US" sz="1600" dirty="0" smtClean="0">
                <a:latin typeface="Agency FB" pitchFamily="34" charset="0"/>
              </a:rPr>
              <a:t> or </a:t>
            </a:r>
            <a:r>
              <a:rPr lang="en-US" sz="1600" b="1" i="1" dirty="0" smtClean="0">
                <a:latin typeface="Agency FB" pitchFamily="34" charset="0"/>
              </a:rPr>
              <a:t>as</a:t>
            </a:r>
            <a:r>
              <a:rPr lang="en-US" sz="1600" b="1" dirty="0" smtClean="0">
                <a:latin typeface="Agency FB" pitchFamily="34" charset="0"/>
              </a:rPr>
              <a:t>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14348" y="1571612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1600" dirty="0" smtClean="0">
                <a:latin typeface="Agency FB" pitchFamily="34" charset="0"/>
              </a:rPr>
              <a:t>   "Good coffee is like friendship: rich and warm and strong”.</a:t>
            </a:r>
          </a:p>
          <a:p>
            <a:endParaRPr lang="es-CO" sz="1600" dirty="0">
              <a:latin typeface="Agency FB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14348" y="2071678"/>
            <a:ext cx="66437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1600" dirty="0" smtClean="0">
                <a:latin typeface="Agency FB" pitchFamily="34" charset="0"/>
              </a:rPr>
              <a:t>"Life is rather like a tin of sardines: we're all of us looking for the key."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14348" y="2714620"/>
            <a:ext cx="6572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1600" dirty="0" smtClean="0">
                <a:latin typeface="Agency FB" pitchFamily="34" charset="0"/>
              </a:rPr>
              <a:t>  "She dealt with moral problems as a cleaver deals with meat.”</a:t>
            </a:r>
          </a:p>
          <a:p>
            <a:endParaRPr lang="es-CO" sz="1600" dirty="0">
              <a:latin typeface="Agency FB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4348" y="3286124"/>
            <a:ext cx="585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1600" dirty="0" smtClean="0">
                <a:latin typeface="Agency FB" pitchFamily="34" charset="0"/>
              </a:rPr>
              <a:t>   “Playing the piano is like a bird soaring in the sky.”</a:t>
            </a:r>
            <a:endParaRPr lang="es-CO" sz="1600" dirty="0" smtClean="0">
              <a:latin typeface="Agency FB" pitchFamily="34" charset="0"/>
            </a:endParaRPr>
          </a:p>
          <a:p>
            <a:endParaRPr lang="es-CO" sz="1600" dirty="0">
              <a:latin typeface="Agency FB" pitchFamily="34" charset="0"/>
            </a:endParaRPr>
          </a:p>
        </p:txBody>
      </p:sp>
      <p:pic>
        <p:nvPicPr>
          <p:cNvPr id="10" name="9 Imagen" descr="sim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1500174"/>
            <a:ext cx="1857388" cy="2143140"/>
          </a:xfrm>
          <a:prstGeom prst="rect">
            <a:avLst/>
          </a:prstGeom>
        </p:spPr>
      </p:pic>
      <p:grpSp>
        <p:nvGrpSpPr>
          <p:cNvPr id="17" name="16 Grupo"/>
          <p:cNvGrpSpPr/>
          <p:nvPr/>
        </p:nvGrpSpPr>
        <p:grpSpPr>
          <a:xfrm>
            <a:off x="1071538" y="3643314"/>
            <a:ext cx="7643866" cy="2000264"/>
            <a:chOff x="1071538" y="3643314"/>
            <a:chExt cx="7643866" cy="2000264"/>
          </a:xfrm>
        </p:grpSpPr>
        <p:sp>
          <p:nvSpPr>
            <p:cNvPr id="12" name="11 CuadroTexto"/>
            <p:cNvSpPr txBox="1"/>
            <p:nvPr/>
          </p:nvSpPr>
          <p:spPr>
            <a:xfrm>
              <a:off x="5072066" y="4357694"/>
              <a:ext cx="36433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Agency FB" pitchFamily="34" charset="0"/>
                </a:rPr>
                <a:t>As poor as a church mouse</a:t>
              </a:r>
              <a:endParaRPr lang="es-CO" sz="1600" dirty="0">
                <a:latin typeface="Agency FB" pitchFamily="34" charset="0"/>
              </a:endParaRPr>
            </a:p>
          </p:txBody>
        </p:sp>
        <p:pic>
          <p:nvPicPr>
            <p:cNvPr id="13" name="12 Imagen" descr="mous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1538" y="3643314"/>
              <a:ext cx="1700210" cy="2000264"/>
            </a:xfrm>
            <a:prstGeom prst="rect">
              <a:avLst/>
            </a:prstGeom>
          </p:spPr>
        </p:pic>
        <p:cxnSp>
          <p:nvCxnSpPr>
            <p:cNvPr id="15" name="14 Conector recto de flecha"/>
            <p:cNvCxnSpPr/>
            <p:nvPr/>
          </p:nvCxnSpPr>
          <p:spPr>
            <a:xfrm rot="10800000">
              <a:off x="3214678" y="4572008"/>
              <a:ext cx="214314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allAtOnce" animBg="1"/>
      <p:bldP spid="7" grpId="0" build="allAtOnce"/>
      <p:bldP spid="8" grpId="0" build="allAtOnce"/>
      <p:bldP spid="9" grpId="0" build="allAtOnce"/>
      <p:bldP spid="11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Antithesis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14348" y="5357826"/>
            <a:ext cx="7500990" cy="8617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A rhetorical term for the juxtaposition of contrasting ideas in balanced phrases or clauses </a:t>
            </a:r>
          </a:p>
          <a:p>
            <a:endParaRPr lang="es-CO" dirty="0"/>
          </a:p>
        </p:txBody>
      </p:sp>
      <p:sp>
        <p:nvSpPr>
          <p:cNvPr id="6" name="5 CuadroTexto"/>
          <p:cNvSpPr txBox="1"/>
          <p:nvPr/>
        </p:nvSpPr>
        <p:spPr>
          <a:xfrm>
            <a:off x="928662" y="1500174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dirty="0" smtClean="0"/>
              <a:t>Man proposes, God disposes.</a:t>
            </a:r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928662" y="2071678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dirty="0" smtClean="0"/>
              <a:t>Give everyman thy ear, but few thy voice. </a:t>
            </a:r>
          </a:p>
          <a:p>
            <a:endParaRPr lang="es-CO" dirty="0"/>
          </a:p>
        </p:txBody>
      </p:sp>
      <p:sp>
        <p:nvSpPr>
          <p:cNvPr id="8" name="7 CuadroTexto"/>
          <p:cNvSpPr txBox="1"/>
          <p:nvPr/>
        </p:nvSpPr>
        <p:spPr>
          <a:xfrm>
            <a:off x="928662" y="264318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  “We must learn to live together as brothers or perish together as fools."</a:t>
            </a:r>
          </a:p>
          <a:p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928662" y="3143248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  Many are called, but few are chosen.</a:t>
            </a:r>
          </a:p>
          <a:p>
            <a:endParaRPr lang="es-CO" dirty="0"/>
          </a:p>
        </p:txBody>
      </p:sp>
      <p:sp>
        <p:nvSpPr>
          <p:cNvPr id="10" name="9 CuadroTexto"/>
          <p:cNvSpPr txBox="1"/>
          <p:nvPr/>
        </p:nvSpPr>
        <p:spPr>
          <a:xfrm>
            <a:off x="6858016" y="6357958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Adjective: </a:t>
            </a:r>
            <a:r>
              <a:rPr lang="en-US" sz="1600" b="1" i="1" dirty="0" smtClean="0">
                <a:latin typeface="Agency FB" pitchFamily="34" charset="0"/>
              </a:rPr>
              <a:t>antithetical</a:t>
            </a:r>
            <a:r>
              <a:rPr lang="es-CO" b="1" dirty="0" smtClean="0"/>
              <a:t>.</a:t>
            </a:r>
            <a:endParaRPr lang="es-CO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928662" y="3643314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  "To err is human, to forgive, divine."</a:t>
            </a:r>
            <a:endParaRPr lang="es-CO" dirty="0"/>
          </a:p>
        </p:txBody>
      </p:sp>
      <p:grpSp>
        <p:nvGrpSpPr>
          <p:cNvPr id="15" name="14 Grupo"/>
          <p:cNvGrpSpPr/>
          <p:nvPr/>
        </p:nvGrpSpPr>
        <p:grpSpPr>
          <a:xfrm>
            <a:off x="1285852" y="3000372"/>
            <a:ext cx="6215138" cy="2226720"/>
            <a:chOff x="1285852" y="3000372"/>
            <a:chExt cx="6215138" cy="2226720"/>
          </a:xfrm>
        </p:grpSpPr>
        <p:sp>
          <p:nvSpPr>
            <p:cNvPr id="12" name="11 CuadroTexto"/>
            <p:cNvSpPr txBox="1"/>
            <p:nvPr/>
          </p:nvSpPr>
          <p:spPr>
            <a:xfrm>
              <a:off x="1285852" y="4857760"/>
              <a:ext cx="62151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"One small step for a man, one giant leap for all mankind."</a:t>
              </a:r>
              <a:endParaRPr lang="es-CO" dirty="0"/>
            </a:p>
          </p:txBody>
        </p:sp>
        <p:pic>
          <p:nvPicPr>
            <p:cNvPr id="13" name="12 Imagen" descr="neil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57884" y="3000372"/>
              <a:ext cx="1643074" cy="179789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allAtOnce" animBg="1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Apostrophe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85786" y="1571612"/>
            <a:ext cx="36433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Agency FB" pitchFamily="34" charset="0"/>
              </a:rPr>
              <a:t>  </a:t>
            </a:r>
            <a:r>
              <a:rPr lang="en-US" sz="1600" b="1" dirty="0" smtClean="0">
                <a:latin typeface="Agency FB" pitchFamily="34" charset="0"/>
              </a:rPr>
              <a:t>“Hello darkness</a:t>
            </a:r>
            <a:r>
              <a:rPr lang="en-US" sz="1600" dirty="0" smtClean="0">
                <a:latin typeface="Agency FB" pitchFamily="34" charset="0"/>
              </a:rPr>
              <a:t>, my old friend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I've come to talk with you again . . . .”</a:t>
            </a:r>
          </a:p>
          <a:p>
            <a:endParaRPr lang="es-CO" dirty="0"/>
          </a:p>
        </p:txBody>
      </p:sp>
      <p:sp>
        <p:nvSpPr>
          <p:cNvPr id="8" name="7 CuadroTexto"/>
          <p:cNvSpPr txBox="1"/>
          <p:nvPr/>
        </p:nvSpPr>
        <p:spPr>
          <a:xfrm>
            <a:off x="785786" y="5786454"/>
            <a:ext cx="7715304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r>
              <a:rPr lang="en-US" sz="1600" dirty="0" smtClean="0">
                <a:latin typeface="Agency FB" pitchFamily="34" charset="0"/>
              </a:rPr>
              <a:t>A figure of speech in which some absent or nonexistent person or thing is addressed as if present and capable of understanding. </a:t>
            </a:r>
            <a:endParaRPr lang="es-CO" dirty="0"/>
          </a:p>
        </p:txBody>
      </p:sp>
      <p:grpSp>
        <p:nvGrpSpPr>
          <p:cNvPr id="25" name="24 Grupo"/>
          <p:cNvGrpSpPr/>
          <p:nvPr/>
        </p:nvGrpSpPr>
        <p:grpSpPr>
          <a:xfrm>
            <a:off x="3428992" y="4071942"/>
            <a:ext cx="5286412" cy="624306"/>
            <a:chOff x="3428992" y="4071942"/>
            <a:chExt cx="5286412" cy="624306"/>
          </a:xfrm>
        </p:grpSpPr>
        <p:sp>
          <p:nvSpPr>
            <p:cNvPr id="12" name="11 CuadroTexto"/>
            <p:cNvSpPr txBox="1"/>
            <p:nvPr/>
          </p:nvSpPr>
          <p:spPr>
            <a:xfrm>
              <a:off x="3428992" y="4071942"/>
              <a:ext cx="48577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>
                  <a:latin typeface="Agency FB" pitchFamily="34" charset="0"/>
                </a:rPr>
                <a:t>"Then come, </a:t>
              </a:r>
              <a:r>
                <a:rPr lang="en-US" sz="1600" b="1" dirty="0" smtClean="0">
                  <a:latin typeface="Agency FB" pitchFamily="34" charset="0"/>
                </a:rPr>
                <a:t>sweet death</a:t>
              </a:r>
              <a:r>
                <a:rPr lang="en-US" sz="1600" dirty="0" smtClean="0">
                  <a:latin typeface="Agency FB" pitchFamily="34" charset="0"/>
                </a:rPr>
                <a:t>, and rid me of this grief."</a:t>
              </a:r>
              <a:endParaRPr lang="es-CO" sz="1600" dirty="0">
                <a:latin typeface="Agency FB" pitchFamily="34" charset="0"/>
              </a:endParaRPr>
            </a:p>
          </p:txBody>
        </p:sp>
        <p:grpSp>
          <p:nvGrpSpPr>
            <p:cNvPr id="16" name="15 Grupo"/>
            <p:cNvGrpSpPr/>
            <p:nvPr/>
          </p:nvGrpSpPr>
          <p:grpSpPr>
            <a:xfrm>
              <a:off x="6000760" y="4357694"/>
              <a:ext cx="2714644" cy="338554"/>
              <a:chOff x="6000760" y="4357694"/>
              <a:chExt cx="2714644" cy="338554"/>
            </a:xfrm>
          </p:grpSpPr>
          <p:cxnSp>
            <p:nvCxnSpPr>
              <p:cNvPr id="14" name="13 Conector angular"/>
              <p:cNvCxnSpPr/>
              <p:nvPr/>
            </p:nvCxnSpPr>
            <p:spPr>
              <a:xfrm>
                <a:off x="6000760" y="4357694"/>
                <a:ext cx="1285884" cy="214314"/>
              </a:xfrm>
              <a:prstGeom prst="bentConnector3">
                <a:avLst>
                  <a:gd name="adj1" fmla="val 50000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14 CuadroTexto"/>
              <p:cNvSpPr txBox="1"/>
              <p:nvPr/>
            </p:nvSpPr>
            <p:spPr>
              <a:xfrm>
                <a:off x="7286644" y="4357694"/>
                <a:ext cx="142876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latin typeface="Agency FB" pitchFamily="34" charset="0"/>
                  </a:rPr>
                  <a:t>vocative</a:t>
                </a:r>
                <a:endParaRPr lang="en-US" sz="1600" b="1" dirty="0">
                  <a:latin typeface="Agency FB" pitchFamily="34" charset="0"/>
                </a:endParaRPr>
              </a:p>
            </p:txBody>
          </p:sp>
        </p:grpSp>
      </p:grpSp>
      <p:grpSp>
        <p:nvGrpSpPr>
          <p:cNvPr id="28" name="27 Grupo"/>
          <p:cNvGrpSpPr/>
          <p:nvPr/>
        </p:nvGrpSpPr>
        <p:grpSpPr>
          <a:xfrm>
            <a:off x="785786" y="1714488"/>
            <a:ext cx="6698481" cy="1545377"/>
            <a:chOff x="785786" y="1714488"/>
            <a:chExt cx="6698481" cy="1545377"/>
          </a:xfrm>
        </p:grpSpPr>
        <p:sp>
          <p:nvSpPr>
            <p:cNvPr id="7" name="6 CuadroTexto"/>
            <p:cNvSpPr txBox="1"/>
            <p:nvPr/>
          </p:nvSpPr>
          <p:spPr>
            <a:xfrm>
              <a:off x="785786" y="2428868"/>
              <a:ext cx="37147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en-US" sz="1600" dirty="0" smtClean="0">
                  <a:latin typeface="Agency FB" pitchFamily="34" charset="0"/>
                </a:rPr>
                <a:t> "</a:t>
              </a:r>
              <a:r>
                <a:rPr lang="en-US" sz="1600" b="1" dirty="0" smtClean="0">
                  <a:latin typeface="Agency FB" pitchFamily="34" charset="0"/>
                </a:rPr>
                <a:t>Blue Moon</a:t>
              </a:r>
              <a:r>
                <a:rPr lang="en-US" sz="1600" dirty="0" smtClean="0">
                  <a:latin typeface="Agency FB" pitchFamily="34" charset="0"/>
                </a:rPr>
                <a:t>, you saw me standing alone</a:t>
              </a:r>
              <a:br>
                <a:rPr lang="en-US" sz="1600" dirty="0" smtClean="0">
                  <a:latin typeface="Agency FB" pitchFamily="34" charset="0"/>
                </a:rPr>
              </a:br>
              <a:r>
                <a:rPr lang="en-US" sz="1600" dirty="0" smtClean="0">
                  <a:latin typeface="Agency FB" pitchFamily="34" charset="0"/>
                </a:rPr>
                <a:t>     Without a dream in my heart</a:t>
              </a:r>
              <a:br>
                <a:rPr lang="en-US" sz="1600" dirty="0" smtClean="0">
                  <a:latin typeface="Agency FB" pitchFamily="34" charset="0"/>
                </a:rPr>
              </a:br>
              <a:r>
                <a:rPr lang="en-US" sz="1600" dirty="0" smtClean="0">
                  <a:latin typeface="Agency FB" pitchFamily="34" charset="0"/>
                </a:rPr>
                <a:t>     Without a love of my own."</a:t>
              </a:r>
              <a:endParaRPr lang="es-CO" sz="1600" dirty="0">
                <a:latin typeface="Agency FB" pitchFamily="34" charset="0"/>
              </a:endParaRPr>
            </a:p>
          </p:txBody>
        </p:sp>
        <p:grpSp>
          <p:nvGrpSpPr>
            <p:cNvPr id="24" name="23 Grupo"/>
            <p:cNvGrpSpPr/>
            <p:nvPr/>
          </p:nvGrpSpPr>
          <p:grpSpPr>
            <a:xfrm>
              <a:off x="1500166" y="1714488"/>
              <a:ext cx="5984101" cy="1285884"/>
              <a:chOff x="1285852" y="2071678"/>
              <a:chExt cx="5984101" cy="1285884"/>
            </a:xfrm>
          </p:grpSpPr>
          <p:pic>
            <p:nvPicPr>
              <p:cNvPr id="9" name="8 Imagen" descr="moon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857884" y="2071678"/>
                <a:ext cx="1412069" cy="1285884"/>
              </a:xfrm>
              <a:prstGeom prst="rect">
                <a:avLst/>
              </a:prstGeom>
            </p:spPr>
          </p:pic>
          <p:cxnSp>
            <p:nvCxnSpPr>
              <p:cNvPr id="21" name="20 Conector angular"/>
              <p:cNvCxnSpPr/>
              <p:nvPr/>
            </p:nvCxnSpPr>
            <p:spPr>
              <a:xfrm flipV="1">
                <a:off x="1285852" y="2643182"/>
                <a:ext cx="4572032" cy="428628"/>
              </a:xfrm>
              <a:prstGeom prst="bentConnector3">
                <a:avLst>
                  <a:gd name="adj1" fmla="val 50000"/>
                </a:avLst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6" name="25 Imagen" descr="death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76" y="3286124"/>
            <a:ext cx="2533643" cy="2143140"/>
          </a:xfrm>
          <a:prstGeom prst="rect">
            <a:avLst/>
          </a:prstGeom>
        </p:spPr>
      </p:pic>
      <p:sp>
        <p:nvSpPr>
          <p:cNvPr id="27" name="26 CuadroTexto"/>
          <p:cNvSpPr txBox="1"/>
          <p:nvPr/>
        </p:nvSpPr>
        <p:spPr>
          <a:xfrm>
            <a:off x="1571604" y="5357826"/>
            <a:ext cx="26432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gency FB" pitchFamily="34" charset="0"/>
              </a:rPr>
              <a:t>"Oh,</a:t>
            </a:r>
            <a:r>
              <a:rPr lang="en-US" sz="1600" b="1" dirty="0" smtClean="0">
                <a:latin typeface="Agency FB" pitchFamily="34" charset="0"/>
              </a:rPr>
              <a:t> Death</a:t>
            </a:r>
            <a:r>
              <a:rPr lang="en-US" sz="1600" dirty="0" smtClean="0">
                <a:latin typeface="Agency FB" pitchFamily="34" charset="0"/>
              </a:rPr>
              <a:t>, be not proud."</a:t>
            </a:r>
            <a:endParaRPr lang="es-CO" sz="1600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allAtOnce"/>
      <p:bldP spid="8" grpId="0" build="allAtOnce" animBg="1"/>
      <p:bldP spid="2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Chiasmus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14348" y="1643050"/>
            <a:ext cx="76438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 "Nice to see you, to see you, nice!“</a:t>
            </a:r>
          </a:p>
          <a:p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857224" y="2357430"/>
            <a:ext cx="62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8" name="7 CuadroTexto"/>
          <p:cNvSpPr txBox="1"/>
          <p:nvPr/>
        </p:nvSpPr>
        <p:spPr>
          <a:xfrm>
            <a:off x="714348" y="2357430"/>
            <a:ext cx="7286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 "Fair is foul, and foul is fair."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14348" y="3000372"/>
            <a:ext cx="73581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 "Do I love you because you're beautiful?</a:t>
            </a:r>
            <a:br>
              <a:rPr lang="en-US" sz="1600" dirty="0" smtClean="0">
                <a:latin typeface="Agency FB" pitchFamily="34" charset="0"/>
              </a:rPr>
            </a:br>
            <a:r>
              <a:rPr lang="en-US" sz="1600" dirty="0" smtClean="0">
                <a:latin typeface="Agency FB" pitchFamily="34" charset="0"/>
              </a:rPr>
              <a:t>         Or are you beautiful because I love you?"</a:t>
            </a:r>
          </a:p>
          <a:p>
            <a:endParaRPr lang="es-CO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5786" y="3857628"/>
            <a:ext cx="664373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 "You forget what you want to remember, and you remember what you want to forget.”</a:t>
            </a:r>
          </a:p>
          <a:p>
            <a:endParaRPr lang="es-CO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14348" y="5357826"/>
            <a:ext cx="7500990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600" b="1" dirty="0" smtClean="0">
                <a:latin typeface="Agency FB" pitchFamily="34" charset="0"/>
              </a:rPr>
              <a:t>Definition:</a:t>
            </a:r>
          </a:p>
          <a:p>
            <a:pPr algn="just"/>
            <a:r>
              <a:rPr lang="en-US" sz="1600" dirty="0" smtClean="0">
                <a:latin typeface="Agency FB" pitchFamily="34" charset="0"/>
              </a:rPr>
              <a:t>A verbal pattern (a type of antithesis) in which the second half of an expression is balanced against the first with the parts reversed. </a:t>
            </a:r>
          </a:p>
          <a:p>
            <a:pPr algn="just"/>
            <a:r>
              <a:rPr lang="en-US" sz="1600" dirty="0" smtClean="0">
                <a:latin typeface="Agency FB" pitchFamily="34" charset="0"/>
              </a:rPr>
              <a:t>Two or more clauses are related to each other through a reversal of structures in order to make a larger point</a:t>
            </a:r>
            <a:endParaRPr lang="es-CO" dirty="0">
              <a:latin typeface="Agency FB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85786" y="4572008"/>
            <a:ext cx="8143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Agency FB" pitchFamily="34" charset="0"/>
              </a:rPr>
              <a:t>   "If black men have no rights in the eyes of the white men, of course the whites can have none in the eyes of the blacks."</a:t>
            </a:r>
            <a:endParaRPr lang="es-CO" sz="1600" dirty="0">
              <a:latin typeface="Agency FB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571968" y="1500174"/>
            <a:ext cx="4572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Agency FB" pitchFamily="34" charset="0"/>
              </a:rPr>
              <a:t>"The value of marriage is not that adults produce children, . . . </a:t>
            </a:r>
            <a:endParaRPr lang="es-CO" sz="1600" dirty="0">
              <a:solidFill>
                <a:srgbClr val="0070C0"/>
              </a:solidFill>
              <a:latin typeface="Agency FB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572000" y="1714488"/>
            <a:ext cx="3714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Agency FB" pitchFamily="34" charset="0"/>
              </a:rPr>
              <a:t>but that children produce adults."</a:t>
            </a:r>
            <a:endParaRPr lang="es-CO" sz="1600" dirty="0">
              <a:solidFill>
                <a:srgbClr val="0070C0"/>
              </a:solidFill>
              <a:latin typeface="Agency FB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500562" y="2285992"/>
            <a:ext cx="357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Agency FB" pitchFamily="34" charset="0"/>
              </a:rPr>
              <a:t>"Never let a fool kiss you . . .</a:t>
            </a:r>
            <a:endParaRPr lang="es-CO" sz="1600" dirty="0">
              <a:solidFill>
                <a:srgbClr val="0070C0"/>
              </a:solidFill>
              <a:latin typeface="Agency FB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572000" y="2500306"/>
            <a:ext cx="3143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Agency FB" pitchFamily="34" charset="0"/>
              </a:rPr>
              <a:t>or a kiss fool you."</a:t>
            </a:r>
            <a:endParaRPr lang="es-CO" sz="1600" dirty="0">
              <a:solidFill>
                <a:srgbClr val="0070C0"/>
              </a:solidFill>
              <a:latin typeface="Agency FB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572000" y="3000372"/>
            <a:ext cx="3643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Agency FB" pitchFamily="34" charset="0"/>
              </a:rPr>
              <a:t>"My job is not to represent Washington to you, . . .</a:t>
            </a:r>
            <a:endParaRPr lang="es-CO" sz="1600" dirty="0">
              <a:solidFill>
                <a:srgbClr val="0070C0"/>
              </a:solidFill>
              <a:latin typeface="Agency FB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572000" y="3214686"/>
            <a:ext cx="3500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Agency FB" pitchFamily="34" charset="0"/>
              </a:rPr>
              <a:t>,but to represent you to Washington."</a:t>
            </a:r>
            <a:endParaRPr lang="es-CO" sz="1600" dirty="0">
              <a:solidFill>
                <a:srgbClr val="0070C0"/>
              </a:solidFill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allAtOnce"/>
      <p:bldP spid="8" grpId="0" build="allAtOnce"/>
      <p:bldP spid="9" grpId="0" build="allAtOnce"/>
      <p:bldP spid="10" grpId="0" build="allAtOnce"/>
      <p:bldP spid="12" grpId="0" build="allAtOnce" animBg="1"/>
      <p:bldP spid="11" grpId="0" build="allAtOnce"/>
      <p:bldP spid="14" grpId="0" build="allAtOnce"/>
      <p:bldP spid="15" grpId="0" build="allAtOnce"/>
      <p:bldP spid="16" grpId="0" build="allAtOnce"/>
      <p:bldP spid="17" grpId="0" build="allAtOnce"/>
      <p:bldP spid="18" grpId="0" build="allAtOnce"/>
      <p:bldP spid="19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26FE3B2B-5D9C-4706-809A-0517B77942FA}"/>
</file>

<file path=customXml/itemProps2.xml><?xml version="1.0" encoding="utf-8"?>
<ds:datastoreItem xmlns:ds="http://schemas.openxmlformats.org/officeDocument/2006/customXml" ds:itemID="{AD4C5097-AFCE-4609-A4A0-A9A7F456B827}"/>
</file>

<file path=customXml/itemProps3.xml><?xml version="1.0" encoding="utf-8"?>
<ds:datastoreItem xmlns:ds="http://schemas.openxmlformats.org/officeDocument/2006/customXml" ds:itemID="{815E5EF0-F687-47F9-B433-7C81E43D560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1301</TotalTime>
  <Words>1729</Words>
  <Application>Microsoft Office PowerPoint</Application>
  <PresentationFormat>Presentación en pantalla (4:3)</PresentationFormat>
  <Paragraphs>229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Equidad</vt:lpstr>
      <vt:lpstr>Figures of speech</vt:lpstr>
      <vt:lpstr>Diapositiva 2</vt:lpstr>
      <vt:lpstr>Alliteration:</vt:lpstr>
      <vt:lpstr>Anaphora</vt:lpstr>
      <vt:lpstr>Metaphors</vt:lpstr>
      <vt:lpstr>Simile</vt:lpstr>
      <vt:lpstr>Antithesis</vt:lpstr>
      <vt:lpstr>Apostrophe</vt:lpstr>
      <vt:lpstr>Chiasmus</vt:lpstr>
      <vt:lpstr>Paradox</vt:lpstr>
      <vt:lpstr>Euphemism</vt:lpstr>
      <vt:lpstr>Match </vt:lpstr>
      <vt:lpstr>Hyperbole</vt:lpstr>
      <vt:lpstr>Irony</vt:lpstr>
      <vt:lpstr>Metonymy</vt:lpstr>
      <vt:lpstr>Onomatopoeia</vt:lpstr>
      <vt:lpstr>Oxymoron</vt:lpstr>
      <vt:lpstr>Personification</vt:lpstr>
      <vt:lpstr>Synecdoche</vt:lpstr>
      <vt:lpstr>Diapositiva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Diego</dc:creator>
  <cp:lastModifiedBy>Diego</cp:lastModifiedBy>
  <cp:revision>222</cp:revision>
  <dcterms:created xsi:type="dcterms:W3CDTF">2010-10-03T06:38:15Z</dcterms:created>
  <dcterms:modified xsi:type="dcterms:W3CDTF">2010-12-31T06:42:04Z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