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6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Listening to music is a good strategy</a:t>
            </a:r>
            <a:r>
              <a:rPr lang="en-US" sz="13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 learning and practicing English.</a:t>
            </a:r>
            <a:endParaRPr lang="en-US" sz="1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 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Identify some figures of speech on songs. Write them.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	Follow the example. 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529061"/>
              </p:ext>
            </p:extLst>
          </p:nvPr>
        </p:nvGraphicFramePr>
        <p:xfrm>
          <a:off x="13314" y="2636912"/>
          <a:ext cx="9130686" cy="382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86"/>
                <a:gridCol w="2016224"/>
                <a:gridCol w="2555776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Sentence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Figure of speech </a:t>
                      </a: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Song name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1. I can’t live without you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Hyperbole</a:t>
                      </a:r>
                      <a:r>
                        <a:rPr lang="en-US" sz="1700" baseline="0" noProof="0" dirty="0" smtClean="0"/>
                        <a:t> 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I can’t</a:t>
                      </a:r>
                      <a:r>
                        <a:rPr lang="en-US" sz="1700" baseline="0" noProof="0" dirty="0" smtClean="0"/>
                        <a:t> live without you</a:t>
                      </a:r>
                    </a:p>
                    <a:p>
                      <a:r>
                        <a:rPr lang="en-US" sz="1700" baseline="0" noProof="0" dirty="0" smtClean="0"/>
                        <a:t>Whitney Houston </a:t>
                      </a:r>
                      <a:endParaRPr lang="en-US" sz="17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2. 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3. 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  <a:tr h="191616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4. 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5.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6. 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7. 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8. 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 usually use figures of speech in our daily communication, but sometimes we do not realize. </a:t>
            </a:r>
            <a:endParaRPr lang="en-US" sz="1400" dirty="0"/>
          </a:p>
          <a:p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Invent sentences in which you use the figures of speech offered. </a:t>
            </a:r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Follow the examples: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950050"/>
              </p:ext>
            </p:extLst>
          </p:nvPr>
        </p:nvGraphicFramePr>
        <p:xfrm>
          <a:off x="0" y="2850034"/>
          <a:ext cx="9130686" cy="3747321"/>
        </p:xfrm>
        <a:graphic>
          <a:graphicData uri="http://schemas.openxmlformats.org/drawingml/2006/table">
            <a:tbl>
              <a:tblPr firstRow="1" firstCol="1" bandRow="1"/>
              <a:tblGrid>
                <a:gridCol w="1814213"/>
                <a:gridCol w="7316473"/>
              </a:tblGrid>
              <a:tr h="416369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English Computer Vocabulary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  <a:latin typeface="Times New Roman"/>
                          <a:ea typeface="Times New Roman"/>
                        </a:rPr>
                        <a:t>Euphemism: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  <a:latin typeface="Times New Roman"/>
                          <a:ea typeface="Times New Roman"/>
                        </a:rPr>
                        <a:t>There</a:t>
                      </a:r>
                      <a:r>
                        <a:rPr lang="en-US" sz="1600" baseline="0" noProof="0" smtClean="0">
                          <a:effectLst/>
                          <a:latin typeface="Times New Roman"/>
                          <a:ea typeface="Times New Roman"/>
                        </a:rPr>
                        <a:t> has </a:t>
                      </a:r>
                      <a:r>
                        <a:rPr lang="en-US" sz="1600" b="1" baseline="0" noProof="0" smtClean="0">
                          <a:effectLst/>
                          <a:latin typeface="Times New Roman"/>
                          <a:ea typeface="Times New Roman"/>
                        </a:rPr>
                        <a:t>been</a:t>
                      </a:r>
                      <a:r>
                        <a:rPr lang="en-US" sz="1600" b="1" noProof="0" smtClean="0">
                          <a:effectLst/>
                          <a:latin typeface="Times New Roman"/>
                          <a:ea typeface="Times New Roman"/>
                        </a:rPr>
                        <a:t> armed interventions </a:t>
                      </a:r>
                      <a:r>
                        <a:rPr lang="en-US" sz="1600" noProof="0" smtClean="0">
                          <a:effectLst/>
                          <a:latin typeface="Times New Roman"/>
                          <a:ea typeface="Times New Roman"/>
                        </a:rPr>
                        <a:t>in Colombia (war)</a:t>
                      </a:r>
                      <a:r>
                        <a:rPr lang="en-US" sz="1600" baseline="0" noProof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  <a:latin typeface="Times New Roman"/>
                          <a:ea typeface="Times New Roman"/>
                        </a:rPr>
                        <a:t>Hyperbole: 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  <a:latin typeface="Times New Roman"/>
                          <a:ea typeface="Times New Roman"/>
                        </a:rPr>
                        <a:t>Honey, I</a:t>
                      </a:r>
                      <a:r>
                        <a:rPr lang="en-US" sz="1600" baseline="0" noProof="0" dirty="0" smtClean="0">
                          <a:effectLst/>
                          <a:latin typeface="Times New Roman"/>
                          <a:ea typeface="Times New Roman"/>
                        </a:rPr>
                        <a:t> have been waiting for you since I was a child.</a:t>
                      </a:r>
                      <a:endParaRPr lang="en-US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</a:rPr>
                        <a:t>Euphemism: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</a:rPr>
                        <a:t>Hyperbole: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</a:rPr>
                        <a:t>Metaphor: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</a:rPr>
                        <a:t>Simile: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</a:rPr>
                        <a:t>Personification: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</a:rPr>
                        <a:t>Irony: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24797</TotalTime>
  <Words>526</Words>
  <Application>Microsoft Office PowerPoint</Application>
  <PresentationFormat>Presentación en pantalla (4:3)</PresentationFormat>
  <Paragraphs>57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3694</cp:revision>
  <dcterms:created xsi:type="dcterms:W3CDTF">2013-04-05T14:52:44Z</dcterms:created>
  <dcterms:modified xsi:type="dcterms:W3CDTF">2015-04-15T17:50:22Z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