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58" r:id="rId2"/>
    <p:sldId id="263" r:id="rId3"/>
    <p:sldId id="260"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73167" autoAdjust="0"/>
  </p:normalViewPr>
  <p:slideViewPr>
    <p:cSldViewPr>
      <p:cViewPr>
        <p:scale>
          <a:sx n="66" d="100"/>
          <a:sy n="66" d="100"/>
        </p:scale>
        <p:origin x="-1746" y="-384"/>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31/12/2010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p14="http://schemas.microsoft.com/office/powerpoint/2010/main" xmlns=""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31/12/2010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31/12/2010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31/12/2010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31/12/2010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31/12/2010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eslgamesworld.com/members/games/ClassroomGames/Quizshow/Verb%20Tenses%20Past,%20Future,%20Perfect%20Present/index.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rong-chang.com/nse/se/nse097.htm"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1412776"/>
            <a:ext cx="7344816" cy="4031873"/>
          </a:xfrm>
          <a:prstGeom prst="rect">
            <a:avLst/>
          </a:prstGeom>
          <a:noFill/>
        </p:spPr>
        <p:txBody>
          <a:bodyPr wrap="square" rtlCol="0">
            <a:spAutoFit/>
          </a:bodyPr>
          <a:lstStyle/>
          <a:p>
            <a:pPr algn="ctr"/>
            <a:r>
              <a:rPr lang="en-US" sz="3200" dirty="0" smtClean="0">
                <a:latin typeface="Calibri" pitchFamily="34" charset="0"/>
                <a:cs typeface="Calibri" pitchFamily="34" charset="0"/>
              </a:rPr>
              <a:t>Game</a:t>
            </a:r>
          </a:p>
          <a:p>
            <a:pPr algn="ctr"/>
            <a:endParaRPr lang="en-US" sz="3200" dirty="0" smtClean="0">
              <a:latin typeface="Calibri" pitchFamily="34" charset="0"/>
              <a:cs typeface="Calibri" pitchFamily="34" charset="0"/>
            </a:endParaRPr>
          </a:p>
          <a:p>
            <a:pPr algn="ctr"/>
            <a:r>
              <a:rPr lang="en-US" sz="3200" dirty="0" smtClean="0">
                <a:latin typeface="Calibri" pitchFamily="34" charset="0"/>
                <a:cs typeface="Calibri" pitchFamily="34" charset="0"/>
              </a:rPr>
              <a:t>Pronunciation</a:t>
            </a:r>
          </a:p>
          <a:p>
            <a:pPr algn="ctr"/>
            <a:endParaRPr lang="en-US" sz="3200" dirty="0" smtClean="0">
              <a:latin typeface="Calibri" pitchFamily="34" charset="0"/>
              <a:cs typeface="Calibri" pitchFamily="34" charset="0"/>
            </a:endParaRPr>
          </a:p>
          <a:p>
            <a:pPr algn="ctr"/>
            <a:r>
              <a:rPr lang="en-US" sz="3200" dirty="0" smtClean="0">
                <a:latin typeface="Calibri" pitchFamily="34" charset="0"/>
                <a:cs typeface="Calibri" pitchFamily="34" charset="0"/>
              </a:rPr>
              <a:t>Reading comprehension</a:t>
            </a:r>
          </a:p>
          <a:p>
            <a:pPr algn="ctr"/>
            <a:endParaRPr lang="en-US" sz="3200" dirty="0" smtClean="0">
              <a:latin typeface="Calibri" pitchFamily="34" charset="0"/>
              <a:cs typeface="Calibri" pitchFamily="34" charset="0"/>
            </a:endParaRPr>
          </a:p>
          <a:p>
            <a:pPr algn="ctr"/>
            <a:r>
              <a:rPr lang="en-US" sz="3200" dirty="0" smtClean="0">
                <a:latin typeface="Calibri" pitchFamily="34" charset="0"/>
                <a:cs typeface="Calibri" pitchFamily="34" charset="0"/>
              </a:rPr>
              <a:t>Hyperboles</a:t>
            </a:r>
          </a:p>
          <a:p>
            <a:pPr algn="ctr"/>
            <a:endParaRPr lang="en-US" sz="32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188641"/>
            <a:ext cx="7704856" cy="1569660"/>
          </a:xfrm>
          <a:prstGeom prst="rect">
            <a:avLst/>
          </a:prstGeom>
          <a:noFill/>
        </p:spPr>
        <p:txBody>
          <a:bodyPr wrap="square" rtlCol="0">
            <a:spAutoFit/>
          </a:bodyPr>
          <a:lstStyle/>
          <a:p>
            <a:r>
              <a:rPr lang="en-US" sz="1600" dirty="0" smtClean="0"/>
              <a:t>Go to next link, play the game, write your name and last name, be sure of the meaning in Spanish to know which option to choose, when the score is up to 3000 send an image of the result. </a:t>
            </a:r>
            <a:endParaRPr lang="es-CO" sz="1600" dirty="0" smtClean="0"/>
          </a:p>
          <a:p>
            <a:r>
              <a:rPr lang="en-US" sz="1600" dirty="0" smtClean="0"/>
              <a:t>Choose the number of team: 1</a:t>
            </a:r>
          </a:p>
          <a:p>
            <a:r>
              <a:rPr lang="en-US" sz="1600" u="sng" dirty="0" smtClean="0">
                <a:hlinkClick r:id="rId2"/>
              </a:rPr>
              <a:t>http://www.eslgamesworld.com/members/games/ClassroomGames/Quizshow/Verb%20Tenses%20Past,%20Future,%20Perfect%20Present/index.html</a:t>
            </a:r>
            <a:endParaRPr lang="es-CO" sz="1600" dirty="0"/>
          </a:p>
        </p:txBody>
      </p:sp>
      <p:pic>
        <p:nvPicPr>
          <p:cNvPr id="1026" name="Picture 2" descr="C:\Users\Diego\Desktop\decimo uno\game 1.jpg"/>
          <p:cNvPicPr>
            <a:picLocks noChangeAspect="1" noChangeArrowheads="1"/>
          </p:cNvPicPr>
          <p:nvPr/>
        </p:nvPicPr>
        <p:blipFill>
          <a:blip r:embed="rId3" cstate="print"/>
          <a:srcRect/>
          <a:stretch>
            <a:fillRect/>
          </a:stretch>
        </p:blipFill>
        <p:spPr bwMode="auto">
          <a:xfrm>
            <a:off x="0" y="1700808"/>
            <a:ext cx="9144000" cy="5157192"/>
          </a:xfrm>
          <a:prstGeom prst="rect">
            <a:avLst/>
          </a:prstGeom>
          <a:noFill/>
        </p:spPr>
      </p:pic>
      <p:pic>
        <p:nvPicPr>
          <p:cNvPr id="1027" name="Picture 3" descr="video"/>
          <p:cNvPicPr>
            <a:picLocks noChangeAspect="1" noChangeArrowheads="1"/>
          </p:cNvPicPr>
          <p:nvPr/>
        </p:nvPicPr>
        <p:blipFill>
          <a:blip r:embed="rId4" cstate="print"/>
          <a:srcRect/>
          <a:stretch>
            <a:fillRect/>
          </a:stretch>
        </p:blipFill>
        <p:spPr bwMode="auto">
          <a:xfrm>
            <a:off x="0" y="332656"/>
            <a:ext cx="899592" cy="8419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332656"/>
            <a:ext cx="7344816" cy="923330"/>
          </a:xfrm>
          <a:prstGeom prst="rect">
            <a:avLst/>
          </a:prstGeom>
        </p:spPr>
        <p:txBody>
          <a:bodyPr wrap="square">
            <a:spAutoFit/>
          </a:bodyPr>
          <a:lstStyle/>
          <a:p>
            <a:endParaRPr lang="es-CO" dirty="0" smtClean="0"/>
          </a:p>
          <a:p>
            <a:r>
              <a:rPr lang="en-US" dirty="0" smtClean="0"/>
              <a:t>Send your pronunciation of the short story “they took a nap”</a:t>
            </a:r>
            <a:endParaRPr lang="es-CO" dirty="0" smtClean="0"/>
          </a:p>
          <a:p>
            <a:r>
              <a:rPr lang="en-US" u="sng" dirty="0" smtClean="0">
                <a:hlinkClick r:id="rId2"/>
              </a:rPr>
              <a:t>http://www.rong-chang.com/nse/se/nse097.htm</a:t>
            </a:r>
            <a:endParaRPr lang="es-CO" dirty="0" smtClean="0"/>
          </a:p>
        </p:txBody>
      </p:sp>
      <p:sp>
        <p:nvSpPr>
          <p:cNvPr id="3" name="2 CuadroTexto"/>
          <p:cNvSpPr txBox="1"/>
          <p:nvPr/>
        </p:nvSpPr>
        <p:spPr>
          <a:xfrm>
            <a:off x="827584" y="1700808"/>
            <a:ext cx="7704856" cy="1200329"/>
          </a:xfrm>
          <a:prstGeom prst="rect">
            <a:avLst/>
          </a:prstGeom>
          <a:noFill/>
        </p:spPr>
        <p:txBody>
          <a:bodyPr wrap="square" rtlCol="0">
            <a:spAutoFit/>
          </a:bodyPr>
          <a:lstStyle/>
          <a:p>
            <a:pPr algn="just"/>
            <a:r>
              <a:rPr lang="en-US" dirty="0" smtClean="0"/>
              <a:t>Using your own words, write 5 sentences in which you describe what happened in last short story in chronological order. Example:  </a:t>
            </a:r>
            <a:endParaRPr lang="es-CO" dirty="0" smtClean="0"/>
          </a:p>
          <a:p>
            <a:pPr lvl="0" algn="just"/>
            <a:r>
              <a:rPr lang="en-US" b="1" dirty="0" smtClean="0">
                <a:solidFill>
                  <a:srgbClr val="0070C0"/>
                </a:solidFill>
              </a:rPr>
              <a:t>1. The pilots began their trip</a:t>
            </a:r>
            <a:endParaRPr lang="es-CO" b="1" dirty="0" smtClean="0">
              <a:solidFill>
                <a:srgbClr val="0070C0"/>
              </a:solidFill>
            </a:endParaRPr>
          </a:p>
          <a:p>
            <a:pPr algn="just"/>
            <a:endParaRPr lang="es-CO" dirty="0"/>
          </a:p>
        </p:txBody>
      </p:sp>
      <p:pic>
        <p:nvPicPr>
          <p:cNvPr id="4" name="Imagen 3" descr="MCj04404040000[1]"/>
          <p:cNvPicPr>
            <a:picLocks noChangeAspect="1" noChangeArrowheads="1"/>
          </p:cNvPicPr>
          <p:nvPr/>
        </p:nvPicPr>
        <p:blipFill>
          <a:blip r:embed="rId3" cstate="print"/>
          <a:srcRect/>
          <a:stretch>
            <a:fillRect/>
          </a:stretch>
        </p:blipFill>
        <p:spPr bwMode="auto">
          <a:xfrm rot="-2900592">
            <a:off x="10548" y="435701"/>
            <a:ext cx="725598" cy="725598"/>
          </a:xfrm>
          <a:prstGeom prst="rect">
            <a:avLst/>
          </a:prstGeom>
          <a:noFill/>
        </p:spPr>
      </p:pic>
      <p:pic>
        <p:nvPicPr>
          <p:cNvPr id="5" name="Imagen 1" descr="C:\Users\Diego\Desktop\Quinto-uno\micro.jpg"/>
          <p:cNvPicPr>
            <a:picLocks noChangeAspect="1" noChangeArrowheads="1"/>
          </p:cNvPicPr>
          <p:nvPr/>
        </p:nvPicPr>
        <p:blipFill>
          <a:blip r:embed="rId4" cstate="print"/>
          <a:srcRect/>
          <a:stretch>
            <a:fillRect/>
          </a:stretch>
        </p:blipFill>
        <p:spPr bwMode="auto">
          <a:xfrm>
            <a:off x="8028384" y="548680"/>
            <a:ext cx="895350" cy="552450"/>
          </a:xfrm>
          <a:prstGeom prst="rect">
            <a:avLst/>
          </a:prstGeom>
          <a:noFill/>
          <a:ln w="9525">
            <a:noFill/>
            <a:miter lim="800000"/>
            <a:headEnd/>
            <a:tailEnd/>
          </a:ln>
        </p:spPr>
      </p:pic>
      <p:pic>
        <p:nvPicPr>
          <p:cNvPr id="6" name="Imagen 2" descr="MCj02220530000[1]"/>
          <p:cNvPicPr>
            <a:picLocks noChangeAspect="1" noChangeArrowheads="1"/>
          </p:cNvPicPr>
          <p:nvPr/>
        </p:nvPicPr>
        <p:blipFill>
          <a:blip r:embed="rId5" cstate="print"/>
          <a:srcRect/>
          <a:stretch>
            <a:fillRect/>
          </a:stretch>
        </p:blipFill>
        <p:spPr bwMode="auto">
          <a:xfrm>
            <a:off x="0" y="2132856"/>
            <a:ext cx="814517" cy="720080"/>
          </a:xfrm>
          <a:prstGeom prst="rect">
            <a:avLst/>
          </a:prstGeom>
          <a:noFill/>
          <a:ln w="9525">
            <a:noFill/>
            <a:miter lim="800000"/>
            <a:headEnd/>
            <a:tailEnd/>
          </a:ln>
        </p:spPr>
      </p:pic>
      <p:pic>
        <p:nvPicPr>
          <p:cNvPr id="1026" name="Picture 2"/>
          <p:cNvPicPr>
            <a:picLocks noChangeAspect="1" noChangeArrowheads="1"/>
          </p:cNvPicPr>
          <p:nvPr/>
        </p:nvPicPr>
        <p:blipFill>
          <a:blip r:embed="rId6" cstate="print"/>
          <a:srcRect/>
          <a:stretch>
            <a:fillRect/>
          </a:stretch>
        </p:blipFill>
        <p:spPr bwMode="auto">
          <a:xfrm>
            <a:off x="2915816" y="2564904"/>
            <a:ext cx="3209528"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764704"/>
            <a:ext cx="7488832" cy="646331"/>
          </a:xfrm>
          <a:prstGeom prst="rect">
            <a:avLst/>
          </a:prstGeom>
          <a:noFill/>
        </p:spPr>
        <p:txBody>
          <a:bodyPr wrap="square" rtlCol="0">
            <a:spAutoFit/>
          </a:bodyPr>
          <a:lstStyle/>
          <a:p>
            <a:pPr algn="just"/>
            <a:r>
              <a:rPr lang="en-US" dirty="0" smtClean="0">
                <a:latin typeface="Calibri" pitchFamily="34" charset="0"/>
                <a:cs typeface="Calibri" pitchFamily="34" charset="0"/>
              </a:rPr>
              <a:t>From the slides show, page 12, select 6 euphemisms and make a sentence with each one of them: an escort service, a sanitation engineer…</a:t>
            </a:r>
            <a:endParaRPr lang="en-US" dirty="0">
              <a:latin typeface="Calibri" pitchFamily="34" charset="0"/>
              <a:cs typeface="Calibri" pitchFamily="34" charset="0"/>
            </a:endParaRPr>
          </a:p>
        </p:txBody>
      </p:sp>
      <p:pic>
        <p:nvPicPr>
          <p:cNvPr id="5" name="Imagen 2" descr="MCj02220530000[1]"/>
          <p:cNvPicPr>
            <a:picLocks noChangeAspect="1" noChangeArrowheads="1"/>
          </p:cNvPicPr>
          <p:nvPr/>
        </p:nvPicPr>
        <p:blipFill>
          <a:blip r:embed="rId2" cstate="print"/>
          <a:srcRect/>
          <a:stretch>
            <a:fillRect/>
          </a:stretch>
        </p:blipFill>
        <p:spPr bwMode="auto">
          <a:xfrm>
            <a:off x="0" y="0"/>
            <a:ext cx="814517" cy="720080"/>
          </a:xfrm>
          <a:prstGeom prst="rect">
            <a:avLst/>
          </a:prstGeom>
          <a:noFill/>
          <a:ln w="9525">
            <a:noFill/>
            <a:miter lim="800000"/>
            <a:headEnd/>
            <a:tailEnd/>
          </a:ln>
        </p:spPr>
      </p:pic>
      <p:sp>
        <p:nvSpPr>
          <p:cNvPr id="6" name="5 CuadroTexto"/>
          <p:cNvSpPr txBox="1"/>
          <p:nvPr/>
        </p:nvSpPr>
        <p:spPr>
          <a:xfrm>
            <a:off x="611560" y="2492896"/>
            <a:ext cx="6840760" cy="3416320"/>
          </a:xfrm>
          <a:prstGeom prst="rect">
            <a:avLst/>
          </a:prstGeom>
          <a:noFill/>
        </p:spPr>
        <p:txBody>
          <a:bodyPr wrap="square" rtlCol="0">
            <a:spAutoFit/>
          </a:bodyPr>
          <a:lstStyle/>
          <a:p>
            <a:r>
              <a:rPr lang="en-US" dirty="0" smtClean="0">
                <a:latin typeface="Calibri" pitchFamily="34" charset="0"/>
                <a:cs typeface="Calibri" pitchFamily="34" charset="0"/>
              </a:rPr>
              <a:t>   Invent 5 hyperboles, using images, they can be like jokes:</a:t>
            </a:r>
          </a:p>
          <a:p>
            <a:endParaRPr lang="en-US" dirty="0" smtClean="0"/>
          </a:p>
          <a:p>
            <a:endParaRPr lang="en-US" dirty="0" smtClean="0"/>
          </a:p>
          <a:p>
            <a:endParaRPr lang="en-US" dirty="0" smtClean="0"/>
          </a:p>
          <a:p>
            <a:r>
              <a:rPr lang="en-US" dirty="0" smtClean="0"/>
              <a:t>		      </a:t>
            </a:r>
          </a:p>
          <a:p>
            <a:endParaRPr lang="en-US" dirty="0" smtClean="0"/>
          </a:p>
          <a:p>
            <a:endParaRPr lang="en-US" dirty="0" smtClean="0"/>
          </a:p>
          <a:p>
            <a:endParaRPr lang="en-US" dirty="0" smtClean="0"/>
          </a:p>
          <a:p>
            <a:endParaRPr lang="en-US" dirty="0" smtClean="0"/>
          </a:p>
          <a:p>
            <a:endParaRPr lang="en-US" dirty="0" smtClean="0"/>
          </a:p>
          <a:p>
            <a:r>
              <a:rPr lang="en-US" dirty="0" smtClean="0">
                <a:latin typeface="Calibri" pitchFamily="34" charset="0"/>
                <a:cs typeface="Calibri" pitchFamily="34" charset="0"/>
              </a:rPr>
              <a:t> </a:t>
            </a:r>
            <a:r>
              <a:rPr lang="en-US" dirty="0" smtClean="0">
                <a:latin typeface="Calibri" pitchFamily="34" charset="0"/>
                <a:cs typeface="Calibri" pitchFamily="34" charset="0"/>
              </a:rPr>
              <a:t>                       </a:t>
            </a:r>
          </a:p>
          <a:p>
            <a:pPr algn="ctr"/>
            <a:r>
              <a:rPr lang="en-US" dirty="0" smtClean="0">
                <a:latin typeface="Calibri" pitchFamily="34" charset="0"/>
                <a:cs typeface="Calibri" pitchFamily="34" charset="0"/>
              </a:rPr>
              <a:t> </a:t>
            </a:r>
            <a:r>
              <a:rPr lang="en-US" dirty="0" smtClean="0">
                <a:latin typeface="Calibri" pitchFamily="34" charset="0"/>
                <a:cs typeface="Calibri" pitchFamily="34" charset="0"/>
              </a:rPr>
              <a:t>                      That building  is so tall that Martians are seen from there.</a:t>
            </a:r>
            <a:endParaRPr lang="en-US" dirty="0">
              <a:latin typeface="Calibri" pitchFamily="34" charset="0"/>
              <a:cs typeface="Calibri" pitchFamily="34" charset="0"/>
            </a:endParaRPr>
          </a:p>
        </p:txBody>
      </p:sp>
      <p:pic>
        <p:nvPicPr>
          <p:cNvPr id="1027" name="Picture 3"/>
          <p:cNvPicPr>
            <a:picLocks noChangeAspect="1" noChangeArrowheads="1"/>
          </p:cNvPicPr>
          <p:nvPr/>
        </p:nvPicPr>
        <p:blipFill>
          <a:blip r:embed="rId3" cstate="print"/>
          <a:srcRect/>
          <a:stretch>
            <a:fillRect/>
          </a:stretch>
        </p:blipFill>
        <p:spPr bwMode="auto">
          <a:xfrm>
            <a:off x="2915816" y="2924944"/>
            <a:ext cx="2584698" cy="2550388"/>
          </a:xfrm>
          <a:prstGeom prst="rect">
            <a:avLst/>
          </a:prstGeom>
          <a:noFill/>
          <a:ln w="9525">
            <a:noFill/>
            <a:miter lim="800000"/>
            <a:headEnd/>
            <a:tailEnd/>
          </a:ln>
        </p:spPr>
      </p:pic>
      <p:pic>
        <p:nvPicPr>
          <p:cNvPr id="9" name="Imagen 2" descr="MCj02220530000[1]"/>
          <p:cNvPicPr>
            <a:picLocks noChangeAspect="1" noChangeArrowheads="1"/>
          </p:cNvPicPr>
          <p:nvPr/>
        </p:nvPicPr>
        <p:blipFill>
          <a:blip r:embed="rId2" cstate="print"/>
          <a:srcRect/>
          <a:stretch>
            <a:fillRect/>
          </a:stretch>
        </p:blipFill>
        <p:spPr bwMode="auto">
          <a:xfrm>
            <a:off x="0" y="2348880"/>
            <a:ext cx="814517"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Props1.xml><?xml version="1.0" encoding="utf-8"?>
<ds:datastoreItem xmlns:ds="http://schemas.openxmlformats.org/officeDocument/2006/customXml" ds:itemID="{6EE8FF94-FAF1-4E77-937B-4A02EEE4FA2B}"/>
</file>

<file path=customXml/itemProps2.xml><?xml version="1.0" encoding="utf-8"?>
<ds:datastoreItem xmlns:ds="http://schemas.openxmlformats.org/officeDocument/2006/customXml" ds:itemID="{747B08A5-4D37-40D9-9458-A5F5F4E25862}"/>
</file>

<file path=customXml/itemProps3.xml><?xml version="1.0" encoding="utf-8"?>
<ds:datastoreItem xmlns:ds="http://schemas.openxmlformats.org/officeDocument/2006/customXml" ds:itemID="{0A5EA260-6FA8-4B93-B50F-470BEFA4F73A}"/>
</file>

<file path=docProps/app.xml><?xml version="1.0" encoding="utf-8"?>
<Properties xmlns="http://schemas.openxmlformats.org/officeDocument/2006/extended-properties" xmlns:vt="http://schemas.openxmlformats.org/officeDocument/2006/docPropsVTypes">
  <Template>Concourse</Template>
  <TotalTime>500</TotalTime>
  <Words>153</Words>
  <Application>Microsoft Office PowerPoint</Application>
  <PresentationFormat>Presentación en pantalla (4:3)</PresentationFormat>
  <Paragraphs>28</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Diego</cp:lastModifiedBy>
  <cp:revision>84</cp:revision>
  <dcterms:created xsi:type="dcterms:W3CDTF">2009-03-25T12:49:46Z</dcterms:created>
  <dcterms:modified xsi:type="dcterms:W3CDTF">2010-12-31T06:33:31Z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