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8" r:id="rId3"/>
    <p:sldId id="257" r:id="rId4"/>
    <p:sldId id="259" r:id="rId5"/>
    <p:sldId id="262" r:id="rId6"/>
    <p:sldId id="260" r:id="rId7"/>
    <p:sldId id="263" r:id="rId8"/>
    <p:sldId id="264" r:id="rId9"/>
    <p:sldId id="279" r:id="rId10"/>
    <p:sldId id="266" r:id="rId11"/>
    <p:sldId id="267" r:id="rId12"/>
    <p:sldId id="268" r:id="rId13"/>
    <p:sldId id="269" r:id="rId14"/>
    <p:sldId id="270" r:id="rId15"/>
    <p:sldId id="271" r:id="rId16"/>
    <p:sldId id="274" r:id="rId17"/>
    <p:sldId id="272" r:id="rId18"/>
    <p:sldId id="275" r:id="rId1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26" autoAdjust="0"/>
    <p:restoredTop sz="86323" autoAdjust="0"/>
  </p:normalViewPr>
  <p:slideViewPr>
    <p:cSldViewPr>
      <p:cViewPr varScale="1">
        <p:scale>
          <a:sx n="78" d="100"/>
          <a:sy n="78" d="100"/>
        </p:scale>
        <p:origin x="130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95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0DCCD25-57D9-438E-AF0A-E3E94498D279}" type="datetimeFigureOut">
              <a:rPr lang="es-CO" smtClean="0"/>
              <a:t>15/12/2016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F1BA0CD-19D8-4C14-BA72-5C6A17319F6B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Normas APA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653742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668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dirty="0"/>
              <a:t>La cita textual debe ser enunciada entre </a:t>
            </a:r>
            <a:r>
              <a:rPr lang="es-CO" dirty="0" smtClean="0"/>
              <a:t>comillas, el esquema es:</a:t>
            </a:r>
            <a:endParaRPr lang="es-CO" dirty="0"/>
          </a:p>
          <a:p>
            <a:pPr marL="0" indent="0">
              <a:buNone/>
            </a:pPr>
            <a:r>
              <a:rPr lang="es-CO" dirty="0"/>
              <a:t>Apellido </a:t>
            </a:r>
            <a:r>
              <a:rPr lang="es-CO" dirty="0" smtClean="0"/>
              <a:t>autor, </a:t>
            </a:r>
            <a:r>
              <a:rPr lang="es-CO" dirty="0"/>
              <a:t>(año de publicación</a:t>
            </a:r>
            <a:r>
              <a:rPr lang="es-CO" dirty="0" smtClean="0"/>
              <a:t>), “Texto </a:t>
            </a:r>
            <a:r>
              <a:rPr lang="es-CO" dirty="0"/>
              <a:t>o </a:t>
            </a:r>
            <a:r>
              <a:rPr lang="es-CO" dirty="0" smtClean="0"/>
              <a:t>libro citado”, (</a:t>
            </a:r>
            <a:r>
              <a:rPr lang="es-CO" dirty="0"/>
              <a:t>número de la página</a:t>
            </a:r>
            <a:r>
              <a:rPr lang="es-CO" dirty="0" smtClean="0"/>
              <a:t>).</a:t>
            </a:r>
          </a:p>
          <a:p>
            <a:pPr marL="0" indent="0">
              <a:buNone/>
            </a:pPr>
            <a:endParaRPr lang="es-CO" dirty="0" smtClean="0"/>
          </a:p>
          <a:p>
            <a:pPr marL="0" indent="0">
              <a:buNone/>
            </a:pPr>
            <a:r>
              <a:rPr lang="es-CO" dirty="0"/>
              <a:t>Es importante destacar que cada forma de citación debe ser realizado con el esquema </a:t>
            </a:r>
            <a:r>
              <a:rPr lang="es-CO" dirty="0" smtClean="0"/>
              <a:t>preciso. No </a:t>
            </a:r>
            <a:r>
              <a:rPr lang="es-CO" dirty="0"/>
              <a:t>olvides la posición de las comas, puntos y </a:t>
            </a:r>
            <a:r>
              <a:rPr lang="es-CO" dirty="0" smtClean="0"/>
              <a:t>paréntesis.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18012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990601"/>
            <a:ext cx="8915400" cy="4603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207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Cita de parafraseo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dirty="0"/>
              <a:t>El parafraseo se refiere </a:t>
            </a:r>
            <a:r>
              <a:rPr lang="es-ES" dirty="0" smtClean="0"/>
              <a:t>a lo </a:t>
            </a:r>
            <a:r>
              <a:rPr lang="es-ES" dirty="0"/>
              <a:t>escrito por otro autor, expresándolo con </a:t>
            </a:r>
            <a:r>
              <a:rPr lang="es-ES" dirty="0" smtClean="0"/>
              <a:t>las palabras propias y no se usan las comillas</a:t>
            </a:r>
            <a:r>
              <a:rPr lang="es-CO" dirty="0" smtClean="0"/>
              <a:t>. </a:t>
            </a:r>
          </a:p>
          <a:p>
            <a:pPr marL="0" indent="0">
              <a:buNone/>
            </a:pPr>
            <a:r>
              <a:rPr lang="es-CO" dirty="0" smtClean="0"/>
              <a:t>Los </a:t>
            </a:r>
            <a:r>
              <a:rPr lang="es-CO" dirty="0"/>
              <a:t>datos van después </a:t>
            </a:r>
            <a:r>
              <a:rPr lang="es-CO" dirty="0" smtClean="0"/>
              <a:t>del fragmento o </a:t>
            </a:r>
            <a:r>
              <a:rPr lang="es-CO" dirty="0"/>
              <a:t>idea que </a:t>
            </a:r>
            <a:r>
              <a:rPr lang="es-CO" dirty="0" smtClean="0"/>
              <a:t>se parafraseó </a:t>
            </a:r>
            <a:r>
              <a:rPr lang="es-CO" dirty="0"/>
              <a:t>y </a:t>
            </a:r>
            <a:r>
              <a:rPr lang="es-CO" dirty="0" smtClean="0"/>
              <a:t>estos datos deben </a:t>
            </a:r>
            <a:r>
              <a:rPr lang="es-CO" dirty="0"/>
              <a:t>estar </a:t>
            </a:r>
            <a:r>
              <a:rPr lang="es-CO" dirty="0" smtClean="0"/>
              <a:t>entre paréntesis donde se exprese </a:t>
            </a:r>
            <a:r>
              <a:rPr lang="es-CO" dirty="0"/>
              <a:t>el apellido </a:t>
            </a:r>
            <a:r>
              <a:rPr lang="es-CO" dirty="0" smtClean="0"/>
              <a:t>del autor</a:t>
            </a:r>
            <a:r>
              <a:rPr lang="es-CO" dirty="0"/>
              <a:t>, coma, el año de </a:t>
            </a:r>
            <a:r>
              <a:rPr lang="es-CO" dirty="0" smtClean="0"/>
              <a:t>publicación, punto.</a:t>
            </a:r>
          </a:p>
          <a:p>
            <a:pPr marL="0" indent="0">
              <a:buNone/>
            </a:pPr>
            <a:r>
              <a:rPr lang="es-CO" dirty="0" smtClean="0"/>
              <a:t> Se </a:t>
            </a:r>
            <a:r>
              <a:rPr lang="es-CO" dirty="0"/>
              <a:t>debe tener mucho cuidado con el parafraseo en cuanto a su puntuación. Es </a:t>
            </a:r>
            <a:r>
              <a:rPr lang="es-CO" dirty="0" smtClean="0"/>
              <a:t>de esta </a:t>
            </a:r>
            <a:r>
              <a:rPr lang="es-CO" dirty="0"/>
              <a:t>manera que el lector sabe donde inicia y donde termina éste.</a:t>
            </a:r>
          </a:p>
        </p:txBody>
      </p:sp>
    </p:spTree>
    <p:extLst>
      <p:ext uri="{BB962C8B-B14F-4D97-AF65-F5344CB8AC3E}">
        <p14:creationId xmlns:p14="http://schemas.microsoft.com/office/powerpoint/2010/main" val="2286323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4" y="1524001"/>
            <a:ext cx="9001125" cy="3576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1393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Cómo debo citar si es una página de internet y no hay autor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/>
              <a:t>Entre paréntesis, abriendo comillas, </a:t>
            </a:r>
            <a:r>
              <a:rPr lang="es-CO" dirty="0" smtClean="0"/>
              <a:t>debes </a:t>
            </a:r>
            <a:r>
              <a:rPr lang="es-CO" dirty="0"/>
              <a:t>escribir las primeras palabras </a:t>
            </a:r>
            <a:r>
              <a:rPr lang="es-CO" dirty="0" smtClean="0"/>
              <a:t>del documento </a:t>
            </a:r>
            <a:r>
              <a:rPr lang="es-CO" dirty="0"/>
              <a:t>consultado, luego </a:t>
            </a:r>
            <a:r>
              <a:rPr lang="es-CO" dirty="0" smtClean="0"/>
              <a:t>cierras </a:t>
            </a:r>
            <a:r>
              <a:rPr lang="es-CO" dirty="0"/>
              <a:t>comilla, </a:t>
            </a:r>
            <a:r>
              <a:rPr lang="es-CO" dirty="0" smtClean="0"/>
              <a:t>agregas </a:t>
            </a:r>
            <a:r>
              <a:rPr lang="es-CO" dirty="0"/>
              <a:t>coma y el año de la publicación.</a:t>
            </a:r>
          </a:p>
          <a:p>
            <a:r>
              <a:rPr lang="es-CO" dirty="0"/>
              <a:t>En caso que no haya año debe agregar </a:t>
            </a:r>
            <a:r>
              <a:rPr lang="es-CO" dirty="0" err="1"/>
              <a:t>s.f</a:t>
            </a:r>
            <a:r>
              <a:rPr lang="es-CO" dirty="0"/>
              <a:t> que significa : sin fecha. Si es cita </a:t>
            </a:r>
            <a:r>
              <a:rPr lang="es-CO" dirty="0" smtClean="0"/>
              <a:t>textual debe </a:t>
            </a:r>
            <a:r>
              <a:rPr lang="es-CO" dirty="0"/>
              <a:t>incluir el número de página o el número de párrafo en el que se </a:t>
            </a:r>
            <a:r>
              <a:rPr lang="es-CO" dirty="0" smtClean="0"/>
              <a:t>encuentra la </a:t>
            </a:r>
            <a:r>
              <a:rPr lang="es-CO" dirty="0"/>
              <a:t>cita.</a:t>
            </a:r>
          </a:p>
        </p:txBody>
      </p:sp>
    </p:spTree>
    <p:extLst>
      <p:ext uri="{BB962C8B-B14F-4D97-AF65-F5344CB8AC3E}">
        <p14:creationId xmlns:p14="http://schemas.microsoft.com/office/powerpoint/2010/main" val="26094356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Lista de referencias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CO" dirty="0"/>
              <a:t>La lista de referencias se encuentra al final </a:t>
            </a:r>
            <a:r>
              <a:rPr lang="es-CO" dirty="0" smtClean="0"/>
              <a:t>del trabajo. </a:t>
            </a:r>
            <a:r>
              <a:rPr lang="es-CO" dirty="0"/>
              <a:t>Esta lista provee la </a:t>
            </a:r>
            <a:r>
              <a:rPr lang="es-CO" dirty="0" smtClean="0"/>
              <a:t>información necesaria </a:t>
            </a:r>
            <a:r>
              <a:rPr lang="es-CO" dirty="0"/>
              <a:t>para que el lector localice y recupere las fuentes que ha citado en el cuerpo de su </a:t>
            </a:r>
            <a:r>
              <a:rPr lang="es-CO" dirty="0" smtClean="0"/>
              <a:t>texto. Cada </a:t>
            </a:r>
            <a:r>
              <a:rPr lang="es-CO" dirty="0"/>
              <a:t>cita (textual o parafraseada) dentro de su documento debe aparecer en la lista </a:t>
            </a:r>
            <a:r>
              <a:rPr lang="es-CO" dirty="0" smtClean="0"/>
              <a:t>de referencias.</a:t>
            </a:r>
            <a:endParaRPr lang="es-CO" dirty="0"/>
          </a:p>
          <a:p>
            <a:r>
              <a:rPr lang="es-CO" dirty="0"/>
              <a:t>A continuación </a:t>
            </a:r>
            <a:r>
              <a:rPr lang="es-CO" dirty="0" smtClean="0"/>
              <a:t>encontrarás </a:t>
            </a:r>
            <a:r>
              <a:rPr lang="es-CO" dirty="0"/>
              <a:t>las reglas básicas que </a:t>
            </a:r>
            <a:r>
              <a:rPr lang="es-CO" dirty="0" smtClean="0"/>
              <a:t>debes </a:t>
            </a:r>
            <a:r>
              <a:rPr lang="es-CO" dirty="0"/>
              <a:t>seguir al momento de </a:t>
            </a:r>
            <a:r>
              <a:rPr lang="es-CO" dirty="0" smtClean="0"/>
              <a:t>organizar la lista </a:t>
            </a:r>
            <a:r>
              <a:rPr lang="es-CO" dirty="0"/>
              <a:t>de referencias</a:t>
            </a:r>
            <a:r>
              <a:rPr lang="es-CO" dirty="0" smtClean="0"/>
              <a:t>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0736528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40363"/>
          </a:xfrm>
        </p:spPr>
        <p:txBody>
          <a:bodyPr>
            <a:normAutofit/>
          </a:bodyPr>
          <a:lstStyle/>
          <a:p>
            <a:r>
              <a:rPr lang="es-CO" dirty="0" smtClean="0"/>
              <a:t>Los </a:t>
            </a:r>
            <a:r>
              <a:rPr lang="es-CO" dirty="0"/>
              <a:t>nombres de cada autor están invertidos, es decir, el apellido va primero y luego la inicial </a:t>
            </a:r>
            <a:r>
              <a:rPr lang="es-CO" dirty="0" smtClean="0"/>
              <a:t>del primer </a:t>
            </a:r>
            <a:r>
              <a:rPr lang="es-CO" dirty="0"/>
              <a:t>nombre. </a:t>
            </a:r>
            <a:r>
              <a:rPr lang="es-CO" dirty="0" smtClean="0"/>
              <a:t>Ejemplo:</a:t>
            </a:r>
          </a:p>
          <a:p>
            <a:pPr marL="0" indent="0">
              <a:buNone/>
            </a:pPr>
            <a:r>
              <a:rPr lang="es-CO" dirty="0" smtClean="0"/>
              <a:t>Moreno</a:t>
            </a:r>
            <a:r>
              <a:rPr lang="es-CO" dirty="0"/>
              <a:t>, F. (2013). </a:t>
            </a:r>
            <a:r>
              <a:rPr lang="es-CO" i="1" dirty="0"/>
              <a:t>Gramática y ortografía al día. Guía con las principales novedades de la Real </a:t>
            </a:r>
            <a:r>
              <a:rPr lang="es-CO" i="1" dirty="0" err="1"/>
              <a:t>Academía</a:t>
            </a:r>
            <a:r>
              <a:rPr lang="es-CO" i="1" dirty="0"/>
              <a:t> Española</a:t>
            </a:r>
            <a:r>
              <a:rPr lang="es-CO" dirty="0"/>
              <a:t>. Barranquilla: Ediciones </a:t>
            </a:r>
            <a:r>
              <a:rPr lang="es-CO" dirty="0" err="1"/>
              <a:t>Uninorte</a:t>
            </a:r>
            <a:r>
              <a:rPr lang="es-CO" dirty="0" smtClean="0"/>
              <a:t>.</a:t>
            </a:r>
          </a:p>
          <a:p>
            <a:r>
              <a:rPr lang="es-CO" dirty="0" smtClean="0"/>
              <a:t>El </a:t>
            </a:r>
            <a:r>
              <a:rPr lang="es-CO" dirty="0"/>
              <a:t>listado de referencia debe estar ordenado alfabéticamente. </a:t>
            </a:r>
            <a:r>
              <a:rPr lang="es-CO" dirty="0" smtClean="0"/>
              <a:t>Ejemplo: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969088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71" y="228600"/>
            <a:ext cx="8748629" cy="5305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58318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2590800"/>
          </a:xfrm>
        </p:spPr>
        <p:txBody>
          <a:bodyPr/>
          <a:lstStyle/>
          <a:p>
            <a:pPr marL="0" indent="0" algn="ctr">
              <a:buNone/>
            </a:pPr>
            <a:r>
              <a:rPr lang="es-CO" dirty="0" smtClean="0"/>
              <a:t>Elaborado por</a:t>
            </a:r>
          </a:p>
          <a:p>
            <a:endParaRPr lang="es-CO" dirty="0"/>
          </a:p>
          <a:p>
            <a:pPr marL="0" indent="0">
              <a:buNone/>
            </a:pPr>
            <a:r>
              <a:rPr lang="es-CO" dirty="0" smtClean="0"/>
              <a:t>Carolina Martínez Giraldo</a:t>
            </a:r>
          </a:p>
          <a:p>
            <a:pPr marL="0" indent="0">
              <a:buNone/>
            </a:pPr>
            <a:r>
              <a:rPr lang="es-CO" dirty="0" smtClean="0"/>
              <a:t>Docente de lengua castellana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343515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Qué son las normas APA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/>
              <a:t>APA (American </a:t>
            </a:r>
            <a:r>
              <a:rPr lang="es-CO" dirty="0" err="1"/>
              <a:t>Psychiological</a:t>
            </a:r>
            <a:r>
              <a:rPr lang="es-CO" dirty="0"/>
              <a:t> </a:t>
            </a:r>
            <a:r>
              <a:rPr lang="es-CO" dirty="0" err="1"/>
              <a:t>Association</a:t>
            </a:r>
            <a:r>
              <a:rPr lang="es-CO" dirty="0"/>
              <a:t>)</a:t>
            </a:r>
          </a:p>
          <a:p>
            <a:r>
              <a:rPr lang="es-CO" dirty="0" smtClean="0"/>
              <a:t>Son los estándares internacionales para presentar trabajos escritos, se suelen usar en trabajos de investigación, pero también se usan en las instituciones educativas para presentar proyectos, consultas o informes escritos.</a:t>
            </a:r>
          </a:p>
        </p:txBody>
      </p:sp>
    </p:spTree>
    <p:extLst>
      <p:ext uri="{BB962C8B-B14F-4D97-AF65-F5344CB8AC3E}">
        <p14:creationId xmlns:p14="http://schemas.microsoft.com/office/powerpoint/2010/main" val="1292624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Aspectos generales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s-CO" dirty="0" smtClean="0"/>
              <a:t>El </a:t>
            </a:r>
            <a:r>
              <a:rPr lang="es-CO" dirty="0"/>
              <a:t>tamaño </a:t>
            </a:r>
            <a:r>
              <a:rPr lang="es-CO" dirty="0" smtClean="0"/>
              <a:t>de la hoja debe ser carta.</a:t>
            </a:r>
          </a:p>
          <a:p>
            <a:pPr>
              <a:buFont typeface="Arial" charset="0"/>
              <a:buChar char="•"/>
            </a:pPr>
            <a:r>
              <a:rPr lang="es-CO" dirty="0" smtClean="0"/>
              <a:t>Las márgenes deben ser 2,54 cm para los </a:t>
            </a:r>
            <a:r>
              <a:rPr lang="es-CO" dirty="0"/>
              <a:t>cuatro </a:t>
            </a:r>
            <a:r>
              <a:rPr lang="es-CO" dirty="0" smtClean="0"/>
              <a:t>bordes </a:t>
            </a:r>
            <a:r>
              <a:rPr lang="es-CO" dirty="0"/>
              <a:t>de la hoja (superior, inferior, derecho, izquierdo</a:t>
            </a:r>
            <a:r>
              <a:rPr lang="es-CO" dirty="0" smtClean="0"/>
              <a:t>).</a:t>
            </a:r>
          </a:p>
          <a:p>
            <a:pPr>
              <a:buFont typeface="Arial" charset="0"/>
              <a:buChar char="•"/>
            </a:pPr>
            <a:r>
              <a:rPr lang="es-CO" dirty="0"/>
              <a:t>La numeración deberá iniciar en la primera hoja del trabajo escrito y la ubicación del número debe estar en la parte superior derecha</a:t>
            </a:r>
            <a:r>
              <a:rPr lang="es-CO" dirty="0" smtClean="0"/>
              <a:t>.</a:t>
            </a:r>
            <a:endParaRPr lang="es-CO" dirty="0"/>
          </a:p>
          <a:p>
            <a:pPr>
              <a:buFont typeface="Arial" charset="0"/>
              <a:buChar char="•"/>
            </a:pPr>
            <a:r>
              <a:rPr lang="es-CO" dirty="0" smtClean="0"/>
              <a:t>La fuente </a:t>
            </a:r>
            <a:r>
              <a:rPr lang="es-CO" dirty="0"/>
              <a:t>de la </a:t>
            </a:r>
            <a:r>
              <a:rPr lang="es-CO" dirty="0" smtClean="0"/>
              <a:t>letra debe ser </a:t>
            </a:r>
            <a:r>
              <a:rPr lang="es-CO" dirty="0"/>
              <a:t>Times New </a:t>
            </a:r>
            <a:r>
              <a:rPr lang="es-CO" dirty="0" err="1"/>
              <a:t>Roman</a:t>
            </a:r>
            <a:r>
              <a:rPr lang="es-CO" dirty="0"/>
              <a:t> en color </a:t>
            </a:r>
            <a:r>
              <a:rPr lang="es-CO" dirty="0" smtClean="0"/>
              <a:t>negro.</a:t>
            </a:r>
            <a:endParaRPr lang="es-CO" dirty="0"/>
          </a:p>
          <a:p>
            <a:pPr>
              <a:buFont typeface="Arial" charset="0"/>
              <a:buChar char="•"/>
            </a:pPr>
            <a:r>
              <a:rPr lang="es-CO" dirty="0" smtClean="0"/>
              <a:t>El tamaño </a:t>
            </a:r>
            <a:r>
              <a:rPr lang="es-CO" dirty="0"/>
              <a:t>de </a:t>
            </a:r>
            <a:r>
              <a:rPr lang="es-CO" dirty="0" smtClean="0"/>
              <a:t>letra debe ser 12</a:t>
            </a:r>
            <a:r>
              <a:rPr lang="es-CO" dirty="0"/>
              <a:t>.</a:t>
            </a:r>
          </a:p>
          <a:p>
            <a:pPr>
              <a:buFont typeface="Arial" charset="0"/>
              <a:buChar char="•"/>
            </a:pPr>
            <a:endParaRPr lang="es-CO" dirty="0"/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503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40363"/>
          </a:xfrm>
        </p:spPr>
        <p:txBody>
          <a:bodyPr>
            <a:normAutofit/>
          </a:bodyPr>
          <a:lstStyle/>
          <a:p>
            <a:r>
              <a:rPr lang="es-CO" dirty="0" smtClean="0"/>
              <a:t>Los títulos no deben </a:t>
            </a:r>
            <a:r>
              <a:rPr lang="es-CO" dirty="0"/>
              <a:t>estar en negrita, ni subrayado.</a:t>
            </a:r>
          </a:p>
          <a:p>
            <a:r>
              <a:rPr lang="es-CO" dirty="0" smtClean="0"/>
              <a:t>Los subtítulos van </a:t>
            </a:r>
            <a:r>
              <a:rPr lang="es-CO" dirty="0"/>
              <a:t>en minúscula excepto la letra inicial o de un nombre </a:t>
            </a:r>
            <a:r>
              <a:rPr lang="es-CO" dirty="0" smtClean="0"/>
              <a:t>propio y va sobre la margen izquierda.</a:t>
            </a:r>
          </a:p>
          <a:p>
            <a:r>
              <a:rPr lang="es-CO" dirty="0" smtClean="0"/>
              <a:t>El contenido del trabajo debe estar alineado a la izquierda con un </a:t>
            </a:r>
            <a:r>
              <a:rPr lang="es-CO" dirty="0"/>
              <a:t>interlineado de 2,0 entre línea y </a:t>
            </a:r>
            <a:r>
              <a:rPr lang="es-CO" dirty="0" smtClean="0"/>
              <a:t>línea.</a:t>
            </a:r>
          </a:p>
          <a:p>
            <a:r>
              <a:rPr lang="es-CO" dirty="0"/>
              <a:t>Veamos un ejemplo con las consideraciones anteriores: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027425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8" y="6927"/>
            <a:ext cx="8924925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0732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Portada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/>
              <a:t>La portada debe tener: encabezado en mayúscula sostenida, título del trabajo, autor, institución educativa, cuidad y año; hay otros elementos que se pueden incluir  dependiendo de las directrices dadas por la institución educativa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97678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para evaluar\PORTA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33400"/>
            <a:ext cx="4343400" cy="5791200"/>
          </a:xfrm>
          <a:prstGeom prst="rect">
            <a:avLst/>
          </a:prstGeom>
          <a:noFill/>
          <a:ln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16527" y="1752600"/>
            <a:ext cx="2667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/>
              <a:t>EJEMPLO DE </a:t>
            </a:r>
          </a:p>
          <a:p>
            <a:pPr algn="ctr"/>
            <a:r>
              <a:rPr lang="es-CO" sz="4000" dirty="0" smtClean="0"/>
              <a:t>PORTADA</a:t>
            </a:r>
            <a:endParaRPr lang="es-CO" sz="4000" dirty="0"/>
          </a:p>
        </p:txBody>
      </p:sp>
    </p:spTree>
    <p:extLst>
      <p:ext uri="{BB962C8B-B14F-4D97-AF65-F5344CB8AC3E}">
        <p14:creationId xmlns:p14="http://schemas.microsoft.com/office/powerpoint/2010/main" val="2922707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LAS CITAS EN UN TEXTO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3600" dirty="0" smtClean="0"/>
              <a:t>Las citas en un trabajo son aquellas ideas copiadas textualmente o parafraseadas de otros textos o documentos. </a:t>
            </a:r>
          </a:p>
          <a:p>
            <a:pPr marL="0" indent="0">
              <a:buNone/>
            </a:pPr>
            <a:endParaRPr lang="es-CO" sz="3600" dirty="0"/>
          </a:p>
          <a:p>
            <a:pPr marL="0" indent="0">
              <a:buNone/>
            </a:pPr>
            <a:r>
              <a:rPr lang="es-CO" sz="3600" dirty="0" smtClean="0"/>
              <a:t>Pueden ser: textuales o parafraseadas. </a:t>
            </a:r>
          </a:p>
          <a:p>
            <a:endParaRPr lang="es-CO" dirty="0" smtClean="0"/>
          </a:p>
        </p:txBody>
      </p:sp>
    </p:spTree>
    <p:extLst>
      <p:ext uri="{BB962C8B-B14F-4D97-AF65-F5344CB8AC3E}">
        <p14:creationId xmlns:p14="http://schemas.microsoft.com/office/powerpoint/2010/main" val="87295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Citas textuales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O" dirty="0" smtClean="0"/>
              <a:t>Indican </a:t>
            </a:r>
            <a:r>
              <a:rPr lang="es-CO" dirty="0"/>
              <a:t>que cierta información contenida en el cuerpo del trabajo pertenece a un escritor o trabajo específico y no al autor del </a:t>
            </a:r>
            <a:r>
              <a:rPr lang="es-CO" dirty="0" smtClean="0"/>
              <a:t>trabajo. </a:t>
            </a:r>
            <a:r>
              <a:rPr lang="es-CO" dirty="0"/>
              <a:t>De esta manera se respeta el derecho de autor y propiedad intelectual de las fuentes de información consultadas</a:t>
            </a:r>
            <a:r>
              <a:rPr lang="es-CO" dirty="0" smtClean="0"/>
              <a:t>.</a:t>
            </a:r>
          </a:p>
          <a:p>
            <a:pPr marL="0" indent="0">
              <a:buNone/>
            </a:pPr>
            <a:endParaRPr lang="es-CO" dirty="0"/>
          </a:p>
          <a:p>
            <a:pPr marL="0" indent="0">
              <a:buNone/>
            </a:pPr>
            <a:r>
              <a:rPr lang="es-CO" dirty="0"/>
              <a:t>La cita textual se reconoce porque es la transcripción de textos cortos o pasajes de una obra no propia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603282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258</TotalTime>
  <Words>704</Words>
  <Application>Microsoft Office PowerPoint</Application>
  <PresentationFormat>Presentación en pantalla (4:3)</PresentationFormat>
  <Paragraphs>47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Franklin Gothic Book</vt:lpstr>
      <vt:lpstr>Franklin Gothic Medium</vt:lpstr>
      <vt:lpstr>Wingdings 2</vt:lpstr>
      <vt:lpstr>Viajes</vt:lpstr>
      <vt:lpstr>Normas APA</vt:lpstr>
      <vt:lpstr>Qué son las normas APA</vt:lpstr>
      <vt:lpstr>Aspectos generales</vt:lpstr>
      <vt:lpstr>Presentación de PowerPoint</vt:lpstr>
      <vt:lpstr>Presentación de PowerPoint</vt:lpstr>
      <vt:lpstr>Portada </vt:lpstr>
      <vt:lpstr>Presentación de PowerPoint</vt:lpstr>
      <vt:lpstr>LAS CITAS EN UN TEXTO </vt:lpstr>
      <vt:lpstr>Citas textuales</vt:lpstr>
      <vt:lpstr>Presentación de PowerPoint</vt:lpstr>
      <vt:lpstr>Presentación de PowerPoint</vt:lpstr>
      <vt:lpstr>Cita de parafraseo</vt:lpstr>
      <vt:lpstr>Presentación de PowerPoint</vt:lpstr>
      <vt:lpstr>Cómo debo citar si es una página de internet y no hay autor</vt:lpstr>
      <vt:lpstr>Lista de referencias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Normas Apa</dc:title>
  <dc:creator>user</dc:creator>
  <cp:lastModifiedBy>NIVER OSMANY  VARGAS PALACIO</cp:lastModifiedBy>
  <cp:revision>22</cp:revision>
  <dcterms:created xsi:type="dcterms:W3CDTF">2016-09-13T15:30:05Z</dcterms:created>
  <dcterms:modified xsi:type="dcterms:W3CDTF">2016-12-15T16:52:59Z</dcterms:modified>
</cp:coreProperties>
</file>